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gency FB" panose="020B0503020202020204" pitchFamily="34" charset="0"/>
      <p:regular r:id="rId15"/>
      <p:bold r:id="rId16"/>
    </p:embeddedFont>
    <p:embeddedFont>
      <p:font typeface="Cloud" panose="020B0604020202020204" charset="0"/>
      <p:regular r:id="rId17"/>
    </p:embeddedFont>
    <p:embeddedFont>
      <p:font typeface="Cloud Bold" panose="020B0604020202020204" charset="0"/>
      <p:regular r:id="rId18"/>
    </p:embeddedFont>
    <p:embeddedFont>
      <p:font typeface="Cloud Bold Italics" panose="020B0604020202020204" charset="0"/>
      <p:regular r:id="rId19"/>
    </p:embeddedFont>
    <p:embeddedFont>
      <p:font typeface="Cloud Italics" panose="020B0604020202020204" charset="0"/>
      <p:regular r:id="rId20"/>
    </p:embeddedFont>
    <p:embeddedFont>
      <p:font typeface="Scripter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6B5CDD-14EF-4977-84D4-63A455EA387F}" v="10" dt="2026-02-06T16:47:29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916852" y="6485645"/>
            <a:ext cx="8389780" cy="0"/>
          </a:xfrm>
          <a:prstGeom prst="line">
            <a:avLst/>
          </a:prstGeom>
          <a:ln w="838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075997" y="0"/>
            <a:ext cx="7212003" cy="4043310"/>
          </a:xfrm>
          <a:custGeom>
            <a:avLst/>
            <a:gdLst/>
            <a:ahLst/>
            <a:cxnLst/>
            <a:rect l="l" t="t" r="r" b="b"/>
            <a:pathLst>
              <a:path w="7212003" h="4043310">
                <a:moveTo>
                  <a:pt x="0" y="0"/>
                </a:moveTo>
                <a:lnTo>
                  <a:pt x="7212003" y="0"/>
                </a:lnTo>
                <a:lnTo>
                  <a:pt x="7212003" y="4043310"/>
                </a:lnTo>
                <a:lnTo>
                  <a:pt x="0" y="404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219859" y="6387336"/>
            <a:ext cx="7068141" cy="3899664"/>
          </a:xfrm>
          <a:custGeom>
            <a:avLst/>
            <a:gdLst/>
            <a:ahLst/>
            <a:cxnLst/>
            <a:rect l="l" t="t" r="r" b="b"/>
            <a:pathLst>
              <a:path w="7068141" h="3899664">
                <a:moveTo>
                  <a:pt x="0" y="0"/>
                </a:moveTo>
                <a:lnTo>
                  <a:pt x="7068141" y="0"/>
                </a:lnTo>
                <a:lnTo>
                  <a:pt x="7068141" y="3899664"/>
                </a:lnTo>
                <a:lnTo>
                  <a:pt x="0" y="389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283654" y="6123383"/>
            <a:ext cx="7656176" cy="607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52"/>
              </a:lnSpc>
            </a:pPr>
            <a:r>
              <a:rPr lang="en-US" sz="3466" b="1" i="1">
                <a:solidFill>
                  <a:srgbClr val="020301"/>
                </a:solidFill>
                <a:latin typeface="Cloud Bold Italics"/>
                <a:ea typeface="Cloud Bold Italics"/>
                <a:cs typeface="Cloud Bold Italics"/>
                <a:sym typeface="Cloud Bold Italics"/>
              </a:rPr>
              <a:t>Presented by Dr. Pavlina Psychouli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49639" y="7426989"/>
            <a:ext cx="7402354" cy="51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Cloud"/>
                <a:ea typeface="Cloud"/>
                <a:cs typeface="Cloud"/>
                <a:sym typeface="Cloud"/>
              </a:rPr>
              <a:t>C. Anastasiou, Dr. I. Mamais, N. Papasalourou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9510" y="9392202"/>
            <a:ext cx="4452231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i="1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No financial disclosures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6852" y="1249434"/>
            <a:ext cx="8714757" cy="3620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b="1" dirty="0">
                <a:solidFill>
                  <a:srgbClr val="000000"/>
                </a:solidFill>
                <a:latin typeface="Cloud Bold"/>
                <a:ea typeface="Cloud Bold"/>
                <a:cs typeface="Cloud Bold"/>
                <a:sym typeface="Cloud Bold"/>
              </a:rPr>
              <a:t>Moving towards a practical and effective constraint-induced therapy protocol for chronic stroke patients: a systematic review and meta-analysis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4451" y="642721"/>
            <a:ext cx="16301242" cy="9183033"/>
          </a:xfrm>
          <a:custGeom>
            <a:avLst/>
            <a:gdLst/>
            <a:ahLst/>
            <a:cxnLst/>
            <a:rect l="l" t="t" r="r" b="b"/>
            <a:pathLst>
              <a:path w="16301242" h="9183033">
                <a:moveTo>
                  <a:pt x="0" y="0"/>
                </a:moveTo>
                <a:lnTo>
                  <a:pt x="16301242" y="0"/>
                </a:lnTo>
                <a:lnTo>
                  <a:pt x="16301242" y="9183033"/>
                </a:lnTo>
                <a:lnTo>
                  <a:pt x="0" y="91830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544517" y="3285114"/>
            <a:ext cx="13521110" cy="444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64"/>
              </a:lnSpc>
            </a:pPr>
            <a:r>
              <a:rPr lang="en-US" sz="3188" i="1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     </a:t>
            </a:r>
            <a:r>
              <a:rPr lang="en-US" sz="3188" b="1" i="1">
                <a:solidFill>
                  <a:srgbClr val="020301"/>
                </a:solidFill>
                <a:latin typeface="Cloud Bold Italics"/>
                <a:ea typeface="Cloud Bold Italics"/>
                <a:cs typeface="Cloud Bold Italics"/>
                <a:sym typeface="Cloud Bold Italics"/>
              </a:rPr>
              <a:t>Findings in alignment with previous literature:</a:t>
            </a:r>
          </a:p>
          <a:p>
            <a:pPr marL="688454" lvl="1" indent="-344227" algn="l">
              <a:lnSpc>
                <a:spcPts val="4464"/>
              </a:lnSpc>
              <a:buFont typeface="Arial"/>
              <a:buChar char="•"/>
            </a:pPr>
            <a:r>
              <a:rPr lang="en-US" sz="3188" i="1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measurable benefits even with reduced intensity schemes</a:t>
            </a:r>
          </a:p>
          <a:p>
            <a:pPr marL="688454" lvl="1" indent="-344227" algn="l">
              <a:lnSpc>
                <a:spcPts val="4464"/>
              </a:lnSpc>
              <a:buFont typeface="Arial"/>
              <a:buChar char="•"/>
            </a:pPr>
            <a:r>
              <a:rPr lang="en-US" sz="3188" i="1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better MAL outcomes with a constraint of at least 6 hrs/day and 6 hrs of training/week. Daily intervention time did not lead to a significant difference in functional upper limb performance</a:t>
            </a:r>
          </a:p>
          <a:p>
            <a:pPr marL="688454" lvl="1" indent="-344227" algn="l">
              <a:lnSpc>
                <a:spcPts val="4464"/>
              </a:lnSpc>
              <a:buFont typeface="Arial"/>
              <a:buChar char="•"/>
            </a:pPr>
            <a:r>
              <a:rPr lang="en-US" sz="3188" i="1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the intervention period should be at least 2 weeks, and each training session should last between 30-60 minutes/day to yield positive outcomes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70304" y="1855193"/>
            <a:ext cx="8069536" cy="72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20301"/>
                </a:solidFill>
                <a:latin typeface="Scripter"/>
                <a:ea typeface="Scripter"/>
                <a:cs typeface="Scripter"/>
                <a:sym typeface="Scripter"/>
              </a:rPr>
              <a:t>discussion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4451" y="642721"/>
            <a:ext cx="16301242" cy="9183033"/>
          </a:xfrm>
          <a:custGeom>
            <a:avLst/>
            <a:gdLst/>
            <a:ahLst/>
            <a:cxnLst/>
            <a:rect l="l" t="t" r="r" b="b"/>
            <a:pathLst>
              <a:path w="16301242" h="9183033">
                <a:moveTo>
                  <a:pt x="0" y="0"/>
                </a:moveTo>
                <a:lnTo>
                  <a:pt x="16301242" y="0"/>
                </a:lnTo>
                <a:lnTo>
                  <a:pt x="16301242" y="9183033"/>
                </a:lnTo>
                <a:lnTo>
                  <a:pt x="0" y="91830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544517" y="3285114"/>
            <a:ext cx="13521110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64"/>
              </a:lnSpc>
            </a:pPr>
            <a:r>
              <a:rPr lang="en-US" sz="3188" b="1" u="sng" dirty="0">
                <a:solidFill>
                  <a:srgbClr val="020301"/>
                </a:solidFill>
                <a:latin typeface="Cloud Bold"/>
                <a:ea typeface="Cloud Bold"/>
                <a:cs typeface="Cloud Bold"/>
                <a:sym typeface="Cloud Bold"/>
              </a:rPr>
              <a:t>The importance of including elements of the transfer package (TP)</a:t>
            </a:r>
            <a:r>
              <a:rPr lang="en-US" sz="3188" dirty="0">
                <a:solidFill>
                  <a:srgbClr val="020301"/>
                </a:solidFill>
                <a:latin typeface="Cloud"/>
                <a:ea typeface="Cloud"/>
                <a:cs typeface="Cloud"/>
                <a:sym typeface="Cloud"/>
              </a:rPr>
              <a:t>:</a:t>
            </a:r>
          </a:p>
          <a:p>
            <a:pPr algn="l">
              <a:lnSpc>
                <a:spcPts val="4464"/>
              </a:lnSpc>
            </a:pPr>
            <a:endParaRPr lang="en-US" sz="3188" dirty="0">
              <a:solidFill>
                <a:srgbClr val="020301"/>
              </a:solidFill>
              <a:latin typeface="Cloud"/>
              <a:ea typeface="Cloud"/>
              <a:cs typeface="Cloud"/>
              <a:sym typeface="Cloud"/>
            </a:endParaRPr>
          </a:p>
          <a:p>
            <a:pPr marL="688453" lvl="1" indent="-344227" algn="l">
              <a:lnSpc>
                <a:spcPts val="4464"/>
              </a:lnSpc>
              <a:buFont typeface="Arial"/>
              <a:buChar char="•"/>
            </a:pPr>
            <a:r>
              <a:rPr lang="en-US" sz="3188" dirty="0">
                <a:solidFill>
                  <a:srgbClr val="020301"/>
                </a:solidFill>
                <a:latin typeface="Cloud"/>
                <a:ea typeface="Cloud"/>
                <a:cs typeface="Cloud"/>
                <a:sym typeface="Cloud"/>
              </a:rPr>
              <a:t>Lack of TP may reduce overall effectiveness</a:t>
            </a:r>
          </a:p>
          <a:p>
            <a:pPr marL="688453" lvl="1" indent="-344227" algn="l">
              <a:lnSpc>
                <a:spcPts val="4464"/>
              </a:lnSpc>
              <a:buFont typeface="Arial"/>
              <a:buChar char="•"/>
            </a:pPr>
            <a:r>
              <a:rPr lang="en-US" sz="3188" dirty="0">
                <a:solidFill>
                  <a:srgbClr val="020301"/>
                </a:solidFill>
                <a:latin typeface="Cloud"/>
                <a:ea typeface="Cloud"/>
                <a:cs typeface="Cloud"/>
                <a:sym typeface="Cloud"/>
              </a:rPr>
              <a:t>When elements of TP are included, the nature of the therapy shifts from an “intensity-driven” model to </a:t>
            </a:r>
            <a:r>
              <a:rPr lang="en-US" sz="3188">
                <a:solidFill>
                  <a:srgbClr val="020301"/>
                </a:solidFill>
                <a:latin typeface="Cloud"/>
                <a:ea typeface="Cloud"/>
                <a:cs typeface="Cloud"/>
                <a:sym typeface="Cloud"/>
              </a:rPr>
              <a:t>a “distribution-of-practice”.0 </a:t>
            </a:r>
            <a:r>
              <a:rPr lang="en-US" sz="3188" dirty="0">
                <a:solidFill>
                  <a:srgbClr val="020301"/>
                </a:solidFill>
                <a:latin typeface="Cloud"/>
                <a:ea typeface="Cloud"/>
                <a:cs typeface="Cloud"/>
                <a:sym typeface="Cloud"/>
              </a:rPr>
              <a:t>model</a:t>
            </a:r>
          </a:p>
          <a:p>
            <a:pPr marL="688453" lvl="1" indent="-344227" algn="l">
              <a:lnSpc>
                <a:spcPts val="4464"/>
              </a:lnSpc>
              <a:buFont typeface="Arial"/>
              <a:buChar char="•"/>
            </a:pPr>
            <a:r>
              <a:rPr lang="en-US" sz="3188" dirty="0">
                <a:solidFill>
                  <a:srgbClr val="020301"/>
                </a:solidFill>
                <a:latin typeface="Cloud"/>
                <a:ea typeface="Cloud"/>
                <a:cs typeface="Cloud"/>
                <a:sym typeface="Cloud"/>
              </a:rPr>
              <a:t>Less therapist-led time, more self-directed activities in the real world</a:t>
            </a:r>
          </a:p>
          <a:p>
            <a:pPr marL="688453" lvl="1" indent="-344227" algn="l">
              <a:lnSpc>
                <a:spcPts val="4464"/>
              </a:lnSpc>
              <a:buFont typeface="Arial"/>
              <a:buChar char="•"/>
            </a:pPr>
            <a:r>
              <a:rPr lang="en-US" sz="3188" dirty="0">
                <a:solidFill>
                  <a:srgbClr val="020301"/>
                </a:solidFill>
                <a:latin typeface="Cloud"/>
                <a:ea typeface="Cloud"/>
                <a:cs typeface="Cloud"/>
                <a:sym typeface="Cloud"/>
              </a:rPr>
              <a:t>This may explain effectiveness of </a:t>
            </a:r>
            <a:r>
              <a:rPr lang="en-US" sz="3188" dirty="0" err="1">
                <a:solidFill>
                  <a:srgbClr val="020301"/>
                </a:solidFill>
                <a:latin typeface="Cloud"/>
                <a:ea typeface="Cloud"/>
                <a:cs typeface="Cloud"/>
                <a:sym typeface="Cloud"/>
              </a:rPr>
              <a:t>mCIMT</a:t>
            </a:r>
            <a:r>
              <a:rPr lang="en-US" sz="3188" dirty="0">
                <a:solidFill>
                  <a:srgbClr val="020301"/>
                </a:solidFill>
                <a:latin typeface="Cloud"/>
                <a:ea typeface="Cloud"/>
                <a:cs typeface="Cloud"/>
                <a:sym typeface="Cloud"/>
              </a:rPr>
              <a:t> protocols with limited clinic-based training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70304" y="1855193"/>
            <a:ext cx="8069536" cy="72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20301"/>
                </a:solidFill>
                <a:latin typeface="Scripter"/>
                <a:ea typeface="Scripter"/>
                <a:cs typeface="Scripter"/>
                <a:sym typeface="Scripter"/>
              </a:rPr>
              <a:t>discussion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6186" y="173854"/>
            <a:ext cx="17831814" cy="10045255"/>
          </a:xfrm>
          <a:custGeom>
            <a:avLst/>
            <a:gdLst/>
            <a:ahLst/>
            <a:cxnLst/>
            <a:rect l="l" t="t" r="r" b="b"/>
            <a:pathLst>
              <a:path w="17831814" h="10045255">
                <a:moveTo>
                  <a:pt x="0" y="0"/>
                </a:moveTo>
                <a:lnTo>
                  <a:pt x="17831814" y="0"/>
                </a:lnTo>
                <a:lnTo>
                  <a:pt x="17831814" y="10045256"/>
                </a:lnTo>
                <a:lnTo>
                  <a:pt x="0" y="100452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863989" y="2138184"/>
            <a:ext cx="14287901" cy="6391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7663" lvl="1" indent="-243832" algn="l">
              <a:lnSpc>
                <a:spcPts val="3162"/>
              </a:lnSpc>
              <a:buFont typeface="Arial"/>
              <a:buChar char="•"/>
            </a:pPr>
            <a:r>
              <a:rPr lang="en-US" sz="2258" i="1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Bang DH, Shin WS, Choi HS. Effects of modified constraint-induced movement therapy with trunk restraint in early stroke patients: A single-blinded, randomized, controlled, pilot trial. NeuroRehabilitation. 2018 </a:t>
            </a:r>
          </a:p>
          <a:p>
            <a:pPr marL="487663" lvl="1" indent="-243832" algn="l">
              <a:lnSpc>
                <a:spcPts val="3162"/>
              </a:lnSpc>
              <a:buFont typeface="Arial"/>
              <a:buChar char="•"/>
            </a:pPr>
            <a:r>
              <a:rPr lang="en-US" sz="2258" i="1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Gauthier LV, Nichols-Larsen DS, Uswatte G, Strahl N, Simeo M, Proffitt R, et al. Video game rehabilitation for outpatient stroke (VIGoROUS): A multi-site randomized controlled trial of in-home, self-managed, upper-extremity therapy. EClinicalMedicine. 2022</a:t>
            </a:r>
          </a:p>
          <a:p>
            <a:pPr marL="487663" lvl="1" indent="-243832" algn="l">
              <a:lnSpc>
                <a:spcPts val="3162"/>
              </a:lnSpc>
              <a:buFont typeface="Arial"/>
              <a:buChar char="•"/>
            </a:pPr>
            <a:r>
              <a:rPr lang="en-US" sz="2258" i="1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Morris DM, Taub E, Mark VW. Constraint-induced movement therapy: characterizing the intervention protocol. Eura Medicophys. 2006 </a:t>
            </a:r>
          </a:p>
          <a:p>
            <a:pPr marL="487663" lvl="1" indent="-243832" algn="l">
              <a:lnSpc>
                <a:spcPts val="3162"/>
              </a:lnSpc>
              <a:buFont typeface="Arial"/>
              <a:buChar char="•"/>
            </a:pPr>
            <a:r>
              <a:rPr lang="en-US" sz="2258" i="1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Page SJ, Sisto S, Levine P, McGrath RE. Efficacy of modified constraint-induced movement therapy in chronic stroke: a single-blinded randomized controlled trial. Arch Phys Med Rehabil. 2004 </a:t>
            </a:r>
          </a:p>
          <a:p>
            <a:pPr marL="487663" lvl="1" indent="-243832" algn="l">
              <a:lnSpc>
                <a:spcPts val="3162"/>
              </a:lnSpc>
              <a:buFont typeface="Arial"/>
              <a:buChar char="•"/>
            </a:pPr>
            <a:r>
              <a:rPr lang="en-US" sz="2258" i="1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Psychouli P, Mamais I, Anastasiou C. An Exploration of the Effectiveness of Different Intensity Protocols of Modified Constraint-Induced Therapy in Stroke: A Systematic Review. Rehabil Res Pract. 2023</a:t>
            </a:r>
          </a:p>
          <a:p>
            <a:pPr marL="487663" lvl="1" indent="-243832" algn="l">
              <a:lnSpc>
                <a:spcPts val="3162"/>
              </a:lnSpc>
              <a:buFont typeface="Arial"/>
              <a:buChar char="•"/>
            </a:pPr>
            <a:r>
              <a:rPr lang="en-US" sz="2258" i="1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Smania N, Gandolfi M, Paolucci S, Iosa M, Ianes P, Recchia S, et al. Reduced-intensity modified constraint-induced movement therapy versus conventional therapy for upper extremity rehabilitation after stroke: A multicenter trial. Neurorehabil Neural Repair. 2012</a:t>
            </a:r>
          </a:p>
          <a:p>
            <a:pPr marL="487663" lvl="1" indent="-243832" algn="l">
              <a:lnSpc>
                <a:spcPts val="3162"/>
              </a:lnSpc>
              <a:buFont typeface="Arial"/>
              <a:buChar char="•"/>
            </a:pPr>
            <a:r>
              <a:rPr lang="en-US" sz="2258" i="1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Yang YK, Lin CY, Chen PH, Jhou HJ. Timing and Dose of Constraint-Induced Movement Therapy after Stroke: A Systematic Review and Meta-Regression. J Clin Med. 2023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37325" y="1208338"/>
            <a:ext cx="8069536" cy="72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20301"/>
                </a:solidFill>
                <a:latin typeface="Scripter"/>
                <a:ea typeface="Scripter"/>
                <a:cs typeface="Scripter"/>
                <a:sym typeface="Scripter"/>
              </a:rPr>
              <a:t>References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5876" y="4219438"/>
            <a:ext cx="1323480" cy="981202"/>
            <a:chOff x="0" y="0"/>
            <a:chExt cx="109633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6334" cy="812800"/>
            </a:xfrm>
            <a:custGeom>
              <a:avLst/>
              <a:gdLst/>
              <a:ahLst/>
              <a:cxnLst/>
              <a:rect l="l" t="t" r="r" b="b"/>
              <a:pathLst>
                <a:path w="1096334" h="812800">
                  <a:moveTo>
                    <a:pt x="548167" y="0"/>
                  </a:moveTo>
                  <a:cubicBezTo>
                    <a:pt x="245423" y="0"/>
                    <a:pt x="0" y="181951"/>
                    <a:pt x="0" y="406400"/>
                  </a:cubicBezTo>
                  <a:cubicBezTo>
                    <a:pt x="0" y="630849"/>
                    <a:pt x="245423" y="812800"/>
                    <a:pt x="548167" y="812800"/>
                  </a:cubicBezTo>
                  <a:cubicBezTo>
                    <a:pt x="850911" y="812800"/>
                    <a:pt x="1096334" y="630849"/>
                    <a:pt x="1096334" y="406400"/>
                  </a:cubicBezTo>
                  <a:cubicBezTo>
                    <a:pt x="1096334" y="181951"/>
                    <a:pt x="850911" y="0"/>
                    <a:pt x="548167" y="0"/>
                  </a:cubicBezTo>
                  <a:close/>
                </a:path>
              </a:pathLst>
            </a:custGeom>
            <a:solidFill>
              <a:srgbClr val="97B2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2781" y="28575"/>
              <a:ext cx="890771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82424" y="5200640"/>
            <a:ext cx="1323480" cy="1808759"/>
            <a:chOff x="0" y="0"/>
            <a:chExt cx="1096334" cy="14983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6334" cy="1498325"/>
            </a:xfrm>
            <a:custGeom>
              <a:avLst/>
              <a:gdLst/>
              <a:ahLst/>
              <a:cxnLst/>
              <a:rect l="l" t="t" r="r" b="b"/>
              <a:pathLst>
                <a:path w="1096334" h="1498325">
                  <a:moveTo>
                    <a:pt x="548167" y="0"/>
                  </a:moveTo>
                  <a:cubicBezTo>
                    <a:pt x="245423" y="0"/>
                    <a:pt x="0" y="335412"/>
                    <a:pt x="0" y="749163"/>
                  </a:cubicBezTo>
                  <a:cubicBezTo>
                    <a:pt x="0" y="1162914"/>
                    <a:pt x="245423" y="1498325"/>
                    <a:pt x="548167" y="1498325"/>
                  </a:cubicBezTo>
                  <a:cubicBezTo>
                    <a:pt x="850911" y="1498325"/>
                    <a:pt x="1096334" y="1162914"/>
                    <a:pt x="1096334" y="749163"/>
                  </a:cubicBezTo>
                  <a:cubicBezTo>
                    <a:pt x="1096334" y="335412"/>
                    <a:pt x="850911" y="0"/>
                    <a:pt x="548167" y="0"/>
                  </a:cubicBezTo>
                  <a:close/>
                </a:path>
              </a:pathLst>
            </a:custGeom>
            <a:solidFill>
              <a:srgbClr val="97B2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2781" y="92843"/>
              <a:ext cx="890771" cy="1265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62351" y="5671003"/>
            <a:ext cx="1887105" cy="1048853"/>
            <a:chOff x="0" y="0"/>
            <a:chExt cx="1880107" cy="10449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80107" cy="1044964"/>
            </a:xfrm>
            <a:custGeom>
              <a:avLst/>
              <a:gdLst/>
              <a:ahLst/>
              <a:cxnLst/>
              <a:rect l="l" t="t" r="r" b="b"/>
              <a:pathLst>
                <a:path w="1880107" h="1044964">
                  <a:moveTo>
                    <a:pt x="940054" y="0"/>
                  </a:moveTo>
                  <a:cubicBezTo>
                    <a:pt x="420876" y="0"/>
                    <a:pt x="0" y="233923"/>
                    <a:pt x="0" y="522482"/>
                  </a:cubicBezTo>
                  <a:cubicBezTo>
                    <a:pt x="0" y="811041"/>
                    <a:pt x="420876" y="1044964"/>
                    <a:pt x="940054" y="1044964"/>
                  </a:cubicBezTo>
                  <a:cubicBezTo>
                    <a:pt x="1459231" y="1044964"/>
                    <a:pt x="1880107" y="811041"/>
                    <a:pt x="1880107" y="522482"/>
                  </a:cubicBezTo>
                  <a:cubicBezTo>
                    <a:pt x="1880107" y="233923"/>
                    <a:pt x="1459231" y="0"/>
                    <a:pt x="940054" y="0"/>
                  </a:cubicBezTo>
                  <a:close/>
                </a:path>
              </a:pathLst>
            </a:custGeom>
            <a:solidFill>
              <a:srgbClr val="97B2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76260" y="50340"/>
              <a:ext cx="1527587" cy="896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136497">
            <a:off x="4244164" y="6263968"/>
            <a:ext cx="926051" cy="647517"/>
            <a:chOff x="0" y="0"/>
            <a:chExt cx="1880107" cy="13146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80107" cy="1314616"/>
            </a:xfrm>
            <a:custGeom>
              <a:avLst/>
              <a:gdLst/>
              <a:ahLst/>
              <a:cxnLst/>
              <a:rect l="l" t="t" r="r" b="b"/>
              <a:pathLst>
                <a:path w="1880107" h="1314616">
                  <a:moveTo>
                    <a:pt x="940054" y="0"/>
                  </a:moveTo>
                  <a:cubicBezTo>
                    <a:pt x="420876" y="0"/>
                    <a:pt x="0" y="294287"/>
                    <a:pt x="0" y="657308"/>
                  </a:cubicBezTo>
                  <a:cubicBezTo>
                    <a:pt x="0" y="1020329"/>
                    <a:pt x="420876" y="1314616"/>
                    <a:pt x="940054" y="1314616"/>
                  </a:cubicBezTo>
                  <a:cubicBezTo>
                    <a:pt x="1459231" y="1314616"/>
                    <a:pt x="1880107" y="1020329"/>
                    <a:pt x="1880107" y="657308"/>
                  </a:cubicBezTo>
                  <a:cubicBezTo>
                    <a:pt x="1880107" y="294287"/>
                    <a:pt x="1459231" y="0"/>
                    <a:pt x="940054" y="0"/>
                  </a:cubicBezTo>
                  <a:close/>
                </a:path>
              </a:pathLst>
            </a:custGeom>
            <a:solidFill>
              <a:srgbClr val="97B2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76260" y="75620"/>
              <a:ext cx="1527587" cy="1115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23802" y="4672211"/>
            <a:ext cx="299475" cy="319407"/>
            <a:chOff x="0" y="0"/>
            <a:chExt cx="979756" cy="10449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79756" cy="1044964"/>
            </a:xfrm>
            <a:custGeom>
              <a:avLst/>
              <a:gdLst/>
              <a:ahLst/>
              <a:cxnLst/>
              <a:rect l="l" t="t" r="r" b="b"/>
              <a:pathLst>
                <a:path w="979756" h="1044964">
                  <a:moveTo>
                    <a:pt x="489878" y="0"/>
                  </a:moveTo>
                  <a:cubicBezTo>
                    <a:pt x="219326" y="0"/>
                    <a:pt x="0" y="233923"/>
                    <a:pt x="0" y="522482"/>
                  </a:cubicBezTo>
                  <a:cubicBezTo>
                    <a:pt x="0" y="811041"/>
                    <a:pt x="219326" y="1044964"/>
                    <a:pt x="489878" y="1044964"/>
                  </a:cubicBezTo>
                  <a:cubicBezTo>
                    <a:pt x="760430" y="1044964"/>
                    <a:pt x="979756" y="811041"/>
                    <a:pt x="979756" y="522482"/>
                  </a:cubicBezTo>
                  <a:cubicBezTo>
                    <a:pt x="979756" y="233923"/>
                    <a:pt x="760430" y="0"/>
                    <a:pt x="489878" y="0"/>
                  </a:cubicBezTo>
                  <a:close/>
                </a:path>
              </a:pathLst>
            </a:custGeom>
            <a:solidFill>
              <a:srgbClr val="97B2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1852" y="50340"/>
              <a:ext cx="796052" cy="896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49311" y="4710039"/>
            <a:ext cx="942787" cy="563159"/>
            <a:chOff x="0" y="0"/>
            <a:chExt cx="1880107" cy="11230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80107" cy="1123052"/>
            </a:xfrm>
            <a:custGeom>
              <a:avLst/>
              <a:gdLst/>
              <a:ahLst/>
              <a:cxnLst/>
              <a:rect l="l" t="t" r="r" b="b"/>
              <a:pathLst>
                <a:path w="1880107" h="1123052">
                  <a:moveTo>
                    <a:pt x="940054" y="0"/>
                  </a:moveTo>
                  <a:cubicBezTo>
                    <a:pt x="420876" y="0"/>
                    <a:pt x="0" y="251404"/>
                    <a:pt x="0" y="561526"/>
                  </a:cubicBezTo>
                  <a:cubicBezTo>
                    <a:pt x="0" y="871648"/>
                    <a:pt x="420876" y="1123052"/>
                    <a:pt x="940054" y="1123052"/>
                  </a:cubicBezTo>
                  <a:cubicBezTo>
                    <a:pt x="1459231" y="1123052"/>
                    <a:pt x="1880107" y="871648"/>
                    <a:pt x="1880107" y="561526"/>
                  </a:cubicBezTo>
                  <a:cubicBezTo>
                    <a:pt x="1880107" y="251404"/>
                    <a:pt x="1459231" y="0"/>
                    <a:pt x="940054" y="0"/>
                  </a:cubicBezTo>
                  <a:close/>
                </a:path>
              </a:pathLst>
            </a:custGeom>
            <a:solidFill>
              <a:srgbClr val="869FF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76260" y="57661"/>
              <a:ext cx="1527587" cy="960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837958" y="5144250"/>
            <a:ext cx="883386" cy="630560"/>
            <a:chOff x="0" y="0"/>
            <a:chExt cx="1880107" cy="134201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80107" cy="1342018"/>
            </a:xfrm>
            <a:custGeom>
              <a:avLst/>
              <a:gdLst/>
              <a:ahLst/>
              <a:cxnLst/>
              <a:rect l="l" t="t" r="r" b="b"/>
              <a:pathLst>
                <a:path w="1880107" h="1342018">
                  <a:moveTo>
                    <a:pt x="940054" y="0"/>
                  </a:moveTo>
                  <a:cubicBezTo>
                    <a:pt x="420876" y="0"/>
                    <a:pt x="0" y="300421"/>
                    <a:pt x="0" y="671009"/>
                  </a:cubicBezTo>
                  <a:cubicBezTo>
                    <a:pt x="0" y="1041597"/>
                    <a:pt x="420876" y="1342018"/>
                    <a:pt x="940054" y="1342018"/>
                  </a:cubicBezTo>
                  <a:cubicBezTo>
                    <a:pt x="1459231" y="1342018"/>
                    <a:pt x="1880107" y="1041597"/>
                    <a:pt x="1880107" y="671009"/>
                  </a:cubicBezTo>
                  <a:cubicBezTo>
                    <a:pt x="1880107" y="300421"/>
                    <a:pt x="1459231" y="0"/>
                    <a:pt x="940054" y="0"/>
                  </a:cubicBezTo>
                  <a:close/>
                </a:path>
              </a:pathLst>
            </a:custGeom>
            <a:solidFill>
              <a:srgbClr val="869FF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76260" y="78189"/>
              <a:ext cx="1527587" cy="11380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622184">
            <a:off x="4883916" y="3925802"/>
            <a:ext cx="1130791" cy="770546"/>
            <a:chOff x="0" y="0"/>
            <a:chExt cx="1880107" cy="128114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80107" cy="1281146"/>
            </a:xfrm>
            <a:custGeom>
              <a:avLst/>
              <a:gdLst/>
              <a:ahLst/>
              <a:cxnLst/>
              <a:rect l="l" t="t" r="r" b="b"/>
              <a:pathLst>
                <a:path w="1880107" h="1281146">
                  <a:moveTo>
                    <a:pt x="940054" y="0"/>
                  </a:moveTo>
                  <a:cubicBezTo>
                    <a:pt x="420876" y="0"/>
                    <a:pt x="0" y="286794"/>
                    <a:pt x="0" y="640573"/>
                  </a:cubicBezTo>
                  <a:cubicBezTo>
                    <a:pt x="0" y="994352"/>
                    <a:pt x="420876" y="1281146"/>
                    <a:pt x="940054" y="1281146"/>
                  </a:cubicBezTo>
                  <a:cubicBezTo>
                    <a:pt x="1459231" y="1281146"/>
                    <a:pt x="1880107" y="994352"/>
                    <a:pt x="1880107" y="640573"/>
                  </a:cubicBezTo>
                  <a:cubicBezTo>
                    <a:pt x="1880107" y="286794"/>
                    <a:pt x="1459231" y="0"/>
                    <a:pt x="940054" y="0"/>
                  </a:cubicBezTo>
                  <a:close/>
                </a:path>
              </a:pathLst>
            </a:custGeom>
            <a:solidFill>
              <a:srgbClr val="97B2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76260" y="72482"/>
              <a:ext cx="1527587" cy="1088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3789" y="4282377"/>
            <a:ext cx="1002064" cy="1205142"/>
            <a:chOff x="0" y="0"/>
            <a:chExt cx="1880107" cy="226113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80107" cy="2261130"/>
            </a:xfrm>
            <a:custGeom>
              <a:avLst/>
              <a:gdLst/>
              <a:ahLst/>
              <a:cxnLst/>
              <a:rect l="l" t="t" r="r" b="b"/>
              <a:pathLst>
                <a:path w="1880107" h="2261130">
                  <a:moveTo>
                    <a:pt x="940054" y="0"/>
                  </a:moveTo>
                  <a:cubicBezTo>
                    <a:pt x="420876" y="0"/>
                    <a:pt x="0" y="506171"/>
                    <a:pt x="0" y="1130565"/>
                  </a:cubicBezTo>
                  <a:cubicBezTo>
                    <a:pt x="0" y="1754959"/>
                    <a:pt x="420876" y="2261130"/>
                    <a:pt x="940054" y="2261130"/>
                  </a:cubicBezTo>
                  <a:cubicBezTo>
                    <a:pt x="1459231" y="2261130"/>
                    <a:pt x="1880107" y="1754959"/>
                    <a:pt x="1880107" y="1130565"/>
                  </a:cubicBezTo>
                  <a:cubicBezTo>
                    <a:pt x="1880107" y="506171"/>
                    <a:pt x="1459231" y="0"/>
                    <a:pt x="940054" y="0"/>
                  </a:cubicBezTo>
                  <a:close/>
                </a:path>
              </a:pathLst>
            </a:custGeom>
            <a:solidFill>
              <a:srgbClr val="869FF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76260" y="164356"/>
              <a:ext cx="1527587" cy="18847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879619" y="4953791"/>
            <a:ext cx="299475" cy="319407"/>
            <a:chOff x="0" y="0"/>
            <a:chExt cx="979756" cy="104496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79756" cy="1044964"/>
            </a:xfrm>
            <a:custGeom>
              <a:avLst/>
              <a:gdLst/>
              <a:ahLst/>
              <a:cxnLst/>
              <a:rect l="l" t="t" r="r" b="b"/>
              <a:pathLst>
                <a:path w="979756" h="1044964">
                  <a:moveTo>
                    <a:pt x="489878" y="0"/>
                  </a:moveTo>
                  <a:cubicBezTo>
                    <a:pt x="219326" y="0"/>
                    <a:pt x="0" y="233923"/>
                    <a:pt x="0" y="522482"/>
                  </a:cubicBezTo>
                  <a:cubicBezTo>
                    <a:pt x="0" y="811041"/>
                    <a:pt x="219326" y="1044964"/>
                    <a:pt x="489878" y="1044964"/>
                  </a:cubicBezTo>
                  <a:cubicBezTo>
                    <a:pt x="760430" y="1044964"/>
                    <a:pt x="979756" y="811041"/>
                    <a:pt x="979756" y="522482"/>
                  </a:cubicBezTo>
                  <a:cubicBezTo>
                    <a:pt x="979756" y="233923"/>
                    <a:pt x="760430" y="0"/>
                    <a:pt x="489878" y="0"/>
                  </a:cubicBezTo>
                  <a:close/>
                </a:path>
              </a:pathLst>
            </a:custGeom>
            <a:solidFill>
              <a:srgbClr val="869FF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91852" y="50340"/>
              <a:ext cx="796052" cy="896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512520" y="4593586"/>
            <a:ext cx="408185" cy="291362"/>
            <a:chOff x="0" y="0"/>
            <a:chExt cx="1880107" cy="134201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880107" cy="1342018"/>
            </a:xfrm>
            <a:custGeom>
              <a:avLst/>
              <a:gdLst/>
              <a:ahLst/>
              <a:cxnLst/>
              <a:rect l="l" t="t" r="r" b="b"/>
              <a:pathLst>
                <a:path w="1880107" h="1342018">
                  <a:moveTo>
                    <a:pt x="940054" y="0"/>
                  </a:moveTo>
                  <a:cubicBezTo>
                    <a:pt x="420876" y="0"/>
                    <a:pt x="0" y="300421"/>
                    <a:pt x="0" y="671009"/>
                  </a:cubicBezTo>
                  <a:cubicBezTo>
                    <a:pt x="0" y="1041597"/>
                    <a:pt x="420876" y="1342018"/>
                    <a:pt x="940054" y="1342018"/>
                  </a:cubicBezTo>
                  <a:cubicBezTo>
                    <a:pt x="1459231" y="1342018"/>
                    <a:pt x="1880107" y="1041597"/>
                    <a:pt x="1880107" y="671009"/>
                  </a:cubicBezTo>
                  <a:cubicBezTo>
                    <a:pt x="1880107" y="300421"/>
                    <a:pt x="1459231" y="0"/>
                    <a:pt x="940054" y="0"/>
                  </a:cubicBezTo>
                  <a:close/>
                </a:path>
              </a:pathLst>
            </a:custGeom>
            <a:solidFill>
              <a:srgbClr val="869FF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76260" y="78189"/>
              <a:ext cx="1527587" cy="11380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5385930" y="4801546"/>
            <a:ext cx="253181" cy="304490"/>
            <a:chOff x="0" y="0"/>
            <a:chExt cx="1880107" cy="226113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880107" cy="2261130"/>
            </a:xfrm>
            <a:custGeom>
              <a:avLst/>
              <a:gdLst/>
              <a:ahLst/>
              <a:cxnLst/>
              <a:rect l="l" t="t" r="r" b="b"/>
              <a:pathLst>
                <a:path w="1880107" h="2261130">
                  <a:moveTo>
                    <a:pt x="940054" y="0"/>
                  </a:moveTo>
                  <a:cubicBezTo>
                    <a:pt x="420876" y="0"/>
                    <a:pt x="0" y="506171"/>
                    <a:pt x="0" y="1130565"/>
                  </a:cubicBezTo>
                  <a:cubicBezTo>
                    <a:pt x="0" y="1754959"/>
                    <a:pt x="420876" y="2261130"/>
                    <a:pt x="940054" y="2261130"/>
                  </a:cubicBezTo>
                  <a:cubicBezTo>
                    <a:pt x="1459231" y="2261130"/>
                    <a:pt x="1880107" y="1754959"/>
                    <a:pt x="1880107" y="1130565"/>
                  </a:cubicBezTo>
                  <a:cubicBezTo>
                    <a:pt x="1880107" y="506171"/>
                    <a:pt x="1459231" y="0"/>
                    <a:pt x="940054" y="0"/>
                  </a:cubicBezTo>
                  <a:close/>
                </a:path>
              </a:pathLst>
            </a:custGeom>
            <a:solidFill>
              <a:srgbClr val="869FF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76260" y="164356"/>
              <a:ext cx="1527587" cy="18847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447198" y="4992005"/>
            <a:ext cx="564580" cy="678998"/>
            <a:chOff x="0" y="0"/>
            <a:chExt cx="1880107" cy="226113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880107" cy="2261130"/>
            </a:xfrm>
            <a:custGeom>
              <a:avLst/>
              <a:gdLst/>
              <a:ahLst/>
              <a:cxnLst/>
              <a:rect l="l" t="t" r="r" b="b"/>
              <a:pathLst>
                <a:path w="1880107" h="2261130">
                  <a:moveTo>
                    <a:pt x="940054" y="0"/>
                  </a:moveTo>
                  <a:cubicBezTo>
                    <a:pt x="420876" y="0"/>
                    <a:pt x="0" y="506171"/>
                    <a:pt x="0" y="1130565"/>
                  </a:cubicBezTo>
                  <a:cubicBezTo>
                    <a:pt x="0" y="1754959"/>
                    <a:pt x="420876" y="2261130"/>
                    <a:pt x="940054" y="2261130"/>
                  </a:cubicBezTo>
                  <a:cubicBezTo>
                    <a:pt x="1459231" y="2261130"/>
                    <a:pt x="1880107" y="1754959"/>
                    <a:pt x="1880107" y="1130565"/>
                  </a:cubicBezTo>
                  <a:cubicBezTo>
                    <a:pt x="1880107" y="506171"/>
                    <a:pt x="1459231" y="0"/>
                    <a:pt x="940054" y="0"/>
                  </a:cubicBezTo>
                  <a:close/>
                </a:path>
              </a:pathLst>
            </a:custGeom>
            <a:solidFill>
              <a:srgbClr val="869FF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76260" y="164356"/>
              <a:ext cx="1527587" cy="18847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492055" y="4752397"/>
            <a:ext cx="81734" cy="98298"/>
            <a:chOff x="0" y="0"/>
            <a:chExt cx="1880107" cy="226113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880107" cy="2261130"/>
            </a:xfrm>
            <a:custGeom>
              <a:avLst/>
              <a:gdLst/>
              <a:ahLst/>
              <a:cxnLst/>
              <a:rect l="l" t="t" r="r" b="b"/>
              <a:pathLst>
                <a:path w="1880107" h="2261130">
                  <a:moveTo>
                    <a:pt x="940054" y="0"/>
                  </a:moveTo>
                  <a:cubicBezTo>
                    <a:pt x="420876" y="0"/>
                    <a:pt x="0" y="506171"/>
                    <a:pt x="0" y="1130565"/>
                  </a:cubicBezTo>
                  <a:cubicBezTo>
                    <a:pt x="0" y="1754959"/>
                    <a:pt x="420876" y="2261130"/>
                    <a:pt x="940054" y="2261130"/>
                  </a:cubicBezTo>
                  <a:cubicBezTo>
                    <a:pt x="1459231" y="2261130"/>
                    <a:pt x="1880107" y="1754959"/>
                    <a:pt x="1880107" y="1130565"/>
                  </a:cubicBezTo>
                  <a:cubicBezTo>
                    <a:pt x="1880107" y="506171"/>
                    <a:pt x="1459231" y="0"/>
                    <a:pt x="940054" y="0"/>
                  </a:cubicBezTo>
                  <a:close/>
                </a:path>
              </a:pathLst>
            </a:custGeom>
            <a:solidFill>
              <a:srgbClr val="869FF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76260" y="164356"/>
              <a:ext cx="1527587" cy="18847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5029356" y="4904642"/>
            <a:ext cx="81734" cy="98298"/>
            <a:chOff x="0" y="0"/>
            <a:chExt cx="1880107" cy="226113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880107" cy="2261130"/>
            </a:xfrm>
            <a:custGeom>
              <a:avLst/>
              <a:gdLst/>
              <a:ahLst/>
              <a:cxnLst/>
              <a:rect l="l" t="t" r="r" b="b"/>
              <a:pathLst>
                <a:path w="1880107" h="2261130">
                  <a:moveTo>
                    <a:pt x="940054" y="0"/>
                  </a:moveTo>
                  <a:cubicBezTo>
                    <a:pt x="420876" y="0"/>
                    <a:pt x="0" y="506171"/>
                    <a:pt x="0" y="1130565"/>
                  </a:cubicBezTo>
                  <a:cubicBezTo>
                    <a:pt x="0" y="1754959"/>
                    <a:pt x="420876" y="2261130"/>
                    <a:pt x="940054" y="2261130"/>
                  </a:cubicBezTo>
                  <a:cubicBezTo>
                    <a:pt x="1459231" y="2261130"/>
                    <a:pt x="1880107" y="1754959"/>
                    <a:pt x="1880107" y="1130565"/>
                  </a:cubicBezTo>
                  <a:cubicBezTo>
                    <a:pt x="1880107" y="506171"/>
                    <a:pt x="1459231" y="0"/>
                    <a:pt x="940054" y="0"/>
                  </a:cubicBezTo>
                  <a:close/>
                </a:path>
              </a:pathLst>
            </a:custGeom>
            <a:solidFill>
              <a:srgbClr val="869FF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76260" y="164356"/>
              <a:ext cx="1527587" cy="18847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7" name="Freeform 47"/>
          <p:cNvSpPr/>
          <p:nvPr/>
        </p:nvSpPr>
        <p:spPr>
          <a:xfrm>
            <a:off x="8729662" y="1097685"/>
            <a:ext cx="7762875" cy="5860971"/>
          </a:xfrm>
          <a:custGeom>
            <a:avLst/>
            <a:gdLst/>
            <a:ahLst/>
            <a:cxnLst/>
            <a:rect l="l" t="t" r="r" b="b"/>
            <a:pathLst>
              <a:path w="7762875" h="5860971">
                <a:moveTo>
                  <a:pt x="0" y="0"/>
                </a:moveTo>
                <a:lnTo>
                  <a:pt x="7762875" y="0"/>
                </a:lnTo>
                <a:lnTo>
                  <a:pt x="7762875" y="5860971"/>
                </a:lnTo>
                <a:lnTo>
                  <a:pt x="0" y="5860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2022125" y="2867126"/>
            <a:ext cx="5370129" cy="5607755"/>
          </a:xfrm>
          <a:custGeom>
            <a:avLst/>
            <a:gdLst/>
            <a:ahLst/>
            <a:cxnLst/>
            <a:rect l="l" t="t" r="r" b="b"/>
            <a:pathLst>
              <a:path w="5370129" h="5607755">
                <a:moveTo>
                  <a:pt x="0" y="0"/>
                </a:moveTo>
                <a:lnTo>
                  <a:pt x="5370129" y="0"/>
                </a:lnTo>
                <a:lnTo>
                  <a:pt x="5370129" y="5607755"/>
                </a:lnTo>
                <a:lnTo>
                  <a:pt x="0" y="5607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A899FA0-4421-7C97-D50A-9AAB826A6A04}"/>
              </a:ext>
            </a:extLst>
          </p:cNvPr>
          <p:cNvSpPr txBox="1"/>
          <p:nvPr/>
        </p:nvSpPr>
        <p:spPr>
          <a:xfrm>
            <a:off x="11734800" y="83439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gency FB" panose="020B0503020202020204" pitchFamily="34" charset="0"/>
              </a:rPr>
              <a:t>P.Psychouli@euc.ac.cy</a:t>
            </a:r>
            <a:endParaRPr lang="en-GB" sz="4000" b="1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1073" y="1806575"/>
            <a:ext cx="10287432" cy="5795253"/>
          </a:xfrm>
          <a:custGeom>
            <a:avLst/>
            <a:gdLst/>
            <a:ahLst/>
            <a:cxnLst/>
            <a:rect l="l" t="t" r="r" b="b"/>
            <a:pathLst>
              <a:path w="10287432" h="5795253">
                <a:moveTo>
                  <a:pt x="0" y="0"/>
                </a:moveTo>
                <a:lnTo>
                  <a:pt x="10287432" y="0"/>
                </a:lnTo>
                <a:lnTo>
                  <a:pt x="10287432" y="5795254"/>
                </a:lnTo>
                <a:lnTo>
                  <a:pt x="0" y="57952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655051" y="2513285"/>
            <a:ext cx="5604249" cy="3791978"/>
          </a:xfrm>
          <a:custGeom>
            <a:avLst/>
            <a:gdLst/>
            <a:ahLst/>
            <a:cxnLst/>
            <a:rect l="l" t="t" r="r" b="b"/>
            <a:pathLst>
              <a:path w="5604249" h="3791978">
                <a:moveTo>
                  <a:pt x="0" y="0"/>
                </a:moveTo>
                <a:lnTo>
                  <a:pt x="5604249" y="0"/>
                </a:lnTo>
                <a:lnTo>
                  <a:pt x="5604249" y="3791979"/>
                </a:lnTo>
                <a:lnTo>
                  <a:pt x="0" y="37919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4759756" y="8059029"/>
            <a:ext cx="5405862" cy="1978514"/>
          </a:xfrm>
          <a:custGeom>
            <a:avLst/>
            <a:gdLst/>
            <a:ahLst/>
            <a:cxnLst/>
            <a:rect l="l" t="t" r="r" b="b"/>
            <a:pathLst>
              <a:path w="5405862" h="1978514">
                <a:moveTo>
                  <a:pt x="0" y="0"/>
                </a:moveTo>
                <a:lnTo>
                  <a:pt x="5405863" y="0"/>
                </a:lnTo>
                <a:lnTo>
                  <a:pt x="5405863" y="1978514"/>
                </a:lnTo>
                <a:lnTo>
                  <a:pt x="0" y="1978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1131989" y="7601829"/>
            <a:ext cx="6671233" cy="2685171"/>
          </a:xfrm>
          <a:custGeom>
            <a:avLst/>
            <a:gdLst/>
            <a:ahLst/>
            <a:cxnLst/>
            <a:rect l="l" t="t" r="r" b="b"/>
            <a:pathLst>
              <a:path w="6671233" h="2685171">
                <a:moveTo>
                  <a:pt x="0" y="0"/>
                </a:moveTo>
                <a:lnTo>
                  <a:pt x="6671233" y="0"/>
                </a:lnTo>
                <a:lnTo>
                  <a:pt x="6671233" y="2685171"/>
                </a:lnTo>
                <a:lnTo>
                  <a:pt x="0" y="26851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157600" y="3559216"/>
            <a:ext cx="8414377" cy="3063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5238" lvl="1" indent="-467619" algn="l">
              <a:lnSpc>
                <a:spcPts val="6064"/>
              </a:lnSpc>
              <a:buAutoNum type="arabicPeriod"/>
            </a:pPr>
            <a:r>
              <a:rPr lang="en-US" sz="4331" i="1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Intensive functional practice (6 hrs/ day)</a:t>
            </a:r>
          </a:p>
          <a:p>
            <a:pPr marL="935238" lvl="1" indent="-467619" algn="l">
              <a:lnSpc>
                <a:spcPts val="6064"/>
              </a:lnSpc>
              <a:buAutoNum type="arabicPeriod"/>
            </a:pPr>
            <a:r>
              <a:rPr lang="en-US" sz="4331" i="1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Splint/ mitt</a:t>
            </a:r>
          </a:p>
          <a:p>
            <a:pPr marL="935238" lvl="1" indent="-467619" algn="l">
              <a:lnSpc>
                <a:spcPts val="6064"/>
              </a:lnSpc>
              <a:buAutoNum type="arabicPeriod"/>
            </a:pPr>
            <a:r>
              <a:rPr lang="en-US" sz="4331" i="1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Transfer Package (TP)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56822" y="2576196"/>
            <a:ext cx="5933941" cy="634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>
                <a:solidFill>
                  <a:srgbClr val="020301"/>
                </a:solidFill>
                <a:latin typeface="Scripter"/>
                <a:ea typeface="Scripter"/>
                <a:cs typeface="Scripter"/>
                <a:sym typeface="Scripter"/>
              </a:rPr>
              <a:t>Basic Components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43585" y="412749"/>
            <a:ext cx="10600830" cy="139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20301"/>
                </a:solidFill>
                <a:latin typeface="Cloud Bold"/>
                <a:ea typeface="Cloud Bold"/>
                <a:cs typeface="Cloud Bold"/>
                <a:sym typeface="Cloud Bold"/>
              </a:rPr>
              <a:t>Constraint Induced Movement Therapy (CIMT)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55051" y="8743949"/>
            <a:ext cx="5625108" cy="51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20301"/>
                </a:solidFill>
                <a:latin typeface="Cloud"/>
                <a:ea typeface="Cloud"/>
                <a:cs typeface="Cloud"/>
                <a:sym typeface="Cloud"/>
              </a:rPr>
              <a:t>More than 1000 research studies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130" y="919035"/>
            <a:ext cx="9609013" cy="9144577"/>
          </a:xfrm>
          <a:custGeom>
            <a:avLst/>
            <a:gdLst/>
            <a:ahLst/>
            <a:cxnLst/>
            <a:rect l="l" t="t" r="r" b="b"/>
            <a:pathLst>
              <a:path w="9609013" h="9144577">
                <a:moveTo>
                  <a:pt x="0" y="0"/>
                </a:moveTo>
                <a:lnTo>
                  <a:pt x="9609013" y="0"/>
                </a:lnTo>
                <a:lnTo>
                  <a:pt x="9609013" y="9144577"/>
                </a:lnTo>
                <a:lnTo>
                  <a:pt x="0" y="91445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441175" y="714551"/>
            <a:ext cx="7333157" cy="3862818"/>
          </a:xfrm>
          <a:custGeom>
            <a:avLst/>
            <a:gdLst/>
            <a:ahLst/>
            <a:cxnLst/>
            <a:rect l="l" t="t" r="r" b="b"/>
            <a:pathLst>
              <a:path w="7333157" h="3862818">
                <a:moveTo>
                  <a:pt x="0" y="0"/>
                </a:moveTo>
                <a:lnTo>
                  <a:pt x="7333157" y="0"/>
                </a:lnTo>
                <a:lnTo>
                  <a:pt x="7333157" y="3862817"/>
                </a:lnTo>
                <a:lnTo>
                  <a:pt x="0" y="38628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39035" y="4577368"/>
            <a:ext cx="969202" cy="427660"/>
          </a:xfrm>
          <a:custGeom>
            <a:avLst/>
            <a:gdLst/>
            <a:ahLst/>
            <a:cxnLst/>
            <a:rect l="l" t="t" r="r" b="b"/>
            <a:pathLst>
              <a:path w="969202" h="427660">
                <a:moveTo>
                  <a:pt x="0" y="0"/>
                </a:moveTo>
                <a:lnTo>
                  <a:pt x="969202" y="0"/>
                </a:lnTo>
                <a:lnTo>
                  <a:pt x="969202" y="427661"/>
                </a:lnTo>
                <a:lnTo>
                  <a:pt x="0" y="4276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339035" y="6428992"/>
            <a:ext cx="969202" cy="427660"/>
          </a:xfrm>
          <a:custGeom>
            <a:avLst/>
            <a:gdLst/>
            <a:ahLst/>
            <a:cxnLst/>
            <a:rect l="l" t="t" r="r" b="b"/>
            <a:pathLst>
              <a:path w="969202" h="427660">
                <a:moveTo>
                  <a:pt x="0" y="0"/>
                </a:moveTo>
                <a:lnTo>
                  <a:pt x="969202" y="0"/>
                </a:lnTo>
                <a:lnTo>
                  <a:pt x="969202" y="427660"/>
                </a:lnTo>
                <a:lnTo>
                  <a:pt x="0" y="4276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637412" y="1088354"/>
            <a:ext cx="8123730" cy="72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The clinical dilemma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69850" y="4433529"/>
            <a:ext cx="699969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i="1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CIMT original protocol is difficult to implement in routine clinical practice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37412" y="5910107"/>
            <a:ext cx="9008742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i="1" u="sng" dirty="0" err="1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mCIMT</a:t>
            </a:r>
            <a:endParaRPr lang="en-US" sz="3000" i="1" u="sng" dirty="0">
              <a:solidFill>
                <a:srgbClr val="000000"/>
              </a:solidFill>
              <a:latin typeface="Cloud Italics"/>
              <a:ea typeface="Cloud Italics"/>
              <a:cs typeface="Cloud Italics"/>
              <a:sym typeface="Cloud Italics"/>
            </a:endParaRPr>
          </a:p>
          <a:p>
            <a:pPr marL="457200" indent="-457200" algn="l">
              <a:lnSpc>
                <a:spcPts val="4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less intensive training &amp; restraint use</a:t>
            </a:r>
          </a:p>
          <a:p>
            <a:pPr marL="457200" indent="-457200" algn="l">
              <a:lnSpc>
                <a:spcPts val="4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transfer package (TP): reduced or omitted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2DE7FC-8DCA-7EAD-7320-01FBD7E8711C}"/>
              </a:ext>
            </a:extLst>
          </p:cNvPr>
          <p:cNvGrpSpPr/>
          <p:nvPr/>
        </p:nvGrpSpPr>
        <p:grpSpPr>
          <a:xfrm>
            <a:off x="11317010" y="5655828"/>
            <a:ext cx="5942290" cy="3874947"/>
            <a:chOff x="11317010" y="5655828"/>
            <a:chExt cx="5942290" cy="3874947"/>
          </a:xfrm>
        </p:grpSpPr>
        <p:sp>
          <p:nvSpPr>
            <p:cNvPr id="6" name="Freeform 6"/>
            <p:cNvSpPr/>
            <p:nvPr/>
          </p:nvSpPr>
          <p:spPr>
            <a:xfrm>
              <a:off x="13328719" y="5655828"/>
              <a:ext cx="1558069" cy="2401648"/>
            </a:xfrm>
            <a:custGeom>
              <a:avLst/>
              <a:gdLst/>
              <a:ahLst/>
              <a:cxnLst/>
              <a:rect l="l" t="t" r="r" b="b"/>
              <a:pathLst>
                <a:path w="1558069" h="2401648">
                  <a:moveTo>
                    <a:pt x="0" y="0"/>
                  </a:moveTo>
                  <a:lnTo>
                    <a:pt x="1558069" y="0"/>
                  </a:lnTo>
                  <a:lnTo>
                    <a:pt x="1558069" y="2401648"/>
                  </a:lnTo>
                  <a:lnTo>
                    <a:pt x="0" y="2401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317010" y="8492549"/>
              <a:ext cx="5942290" cy="1038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999" b="1" dirty="0">
                  <a:solidFill>
                    <a:srgbClr val="000000"/>
                  </a:solidFill>
                  <a:latin typeface="Cloud Bold"/>
                  <a:ea typeface="Cloud Bold"/>
                  <a:cs typeface="Cloud Bold"/>
                  <a:sym typeface="Cloud Bold"/>
                </a:rPr>
                <a:t>What version of CIMT actually works in the real world?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37412" y="7919881"/>
            <a:ext cx="8281991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i="1" dirty="0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•demonstrated superiority compared to traditional approaches 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i="1" dirty="0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•limited evidence for one, specific </a:t>
            </a:r>
            <a:r>
              <a:rPr lang="en-US" sz="3000" i="1" dirty="0" err="1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mCIMT</a:t>
            </a:r>
            <a:r>
              <a:rPr lang="en-US" sz="3000" i="1" dirty="0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 protocol</a:t>
            </a:r>
          </a:p>
        </p:txBody>
      </p:sp>
      <p:sp>
        <p:nvSpPr>
          <p:cNvPr id="12" name="Freeform 12"/>
          <p:cNvSpPr/>
          <p:nvPr/>
        </p:nvSpPr>
        <p:spPr>
          <a:xfrm>
            <a:off x="339035" y="7805756"/>
            <a:ext cx="969202" cy="427660"/>
          </a:xfrm>
          <a:custGeom>
            <a:avLst/>
            <a:gdLst/>
            <a:ahLst/>
            <a:cxnLst/>
            <a:rect l="l" t="t" r="r" b="b"/>
            <a:pathLst>
              <a:path w="969202" h="427660">
                <a:moveTo>
                  <a:pt x="0" y="0"/>
                </a:moveTo>
                <a:lnTo>
                  <a:pt x="969202" y="0"/>
                </a:lnTo>
                <a:lnTo>
                  <a:pt x="969202" y="427660"/>
                </a:lnTo>
                <a:lnTo>
                  <a:pt x="0" y="4276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784" y="1400403"/>
            <a:ext cx="8675767" cy="8256438"/>
          </a:xfrm>
          <a:custGeom>
            <a:avLst/>
            <a:gdLst/>
            <a:ahLst/>
            <a:cxnLst/>
            <a:rect l="l" t="t" r="r" b="b"/>
            <a:pathLst>
              <a:path w="8675767" h="8256438">
                <a:moveTo>
                  <a:pt x="0" y="0"/>
                </a:moveTo>
                <a:lnTo>
                  <a:pt x="8675767" y="0"/>
                </a:lnTo>
                <a:lnTo>
                  <a:pt x="8675767" y="8256438"/>
                </a:lnTo>
                <a:lnTo>
                  <a:pt x="0" y="82564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486017" y="1585031"/>
            <a:ext cx="8115300" cy="72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Our previous work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9210" y="4519771"/>
            <a:ext cx="8115300" cy="536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i="1" u="sng" dirty="0">
                <a:solidFill>
                  <a:srgbClr val="EF4123"/>
                </a:solidFill>
                <a:latin typeface="Cloud Italics"/>
                <a:ea typeface="Cloud Italics"/>
                <a:cs typeface="Cloud Italics"/>
                <a:sym typeface="Cloud Italics"/>
              </a:rPr>
              <a:t>Categorization of </a:t>
            </a:r>
            <a:r>
              <a:rPr lang="en-US" sz="3399" i="1" u="sng" dirty="0" err="1">
                <a:solidFill>
                  <a:srgbClr val="EF4123"/>
                </a:solidFill>
                <a:latin typeface="Cloud Italics"/>
                <a:ea typeface="Cloud Italics"/>
                <a:cs typeface="Cloud Italics"/>
                <a:sym typeface="Cloud Italics"/>
              </a:rPr>
              <a:t>mCIMT</a:t>
            </a:r>
            <a:r>
              <a:rPr lang="en-US" sz="3399" i="1" u="sng" dirty="0">
                <a:solidFill>
                  <a:srgbClr val="EF4123"/>
                </a:solidFill>
                <a:latin typeface="Cloud Italics"/>
                <a:ea typeface="Cloud Italics"/>
                <a:cs typeface="Cloud Italics"/>
                <a:sym typeface="Cloud Italics"/>
              </a:rPr>
              <a:t> protocols for stroke patients </a:t>
            </a:r>
          </a:p>
          <a:p>
            <a:pPr algn="just">
              <a:lnSpc>
                <a:spcPts val="4554"/>
              </a:lnSpc>
            </a:pPr>
            <a:r>
              <a:rPr lang="en-US" sz="3253" b="1" i="1" dirty="0">
                <a:solidFill>
                  <a:srgbClr val="000000"/>
                </a:solidFill>
                <a:latin typeface="Cloud Bold Italics"/>
                <a:ea typeface="Cloud Bold Italics"/>
                <a:cs typeface="Cloud Bold Italics"/>
                <a:sym typeface="Cloud Bold Italics"/>
              </a:rPr>
              <a:t>total treatment duration: </a:t>
            </a:r>
          </a:p>
          <a:p>
            <a:pPr algn="just">
              <a:lnSpc>
                <a:spcPts val="4554"/>
              </a:lnSpc>
            </a:pPr>
            <a:r>
              <a:rPr lang="en-US" sz="3253" i="1" dirty="0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low </a:t>
            </a:r>
            <a:r>
              <a:rPr lang="en-US" sz="3253" i="1" dirty="0">
                <a:solidFill>
                  <a:srgbClr val="00B050"/>
                </a:solidFill>
                <a:latin typeface="Cloud Italics"/>
                <a:ea typeface="Cloud Italics"/>
                <a:cs typeface="Cloud Italics"/>
                <a:sym typeface="Cloud Italics"/>
              </a:rPr>
              <a:t>(&lt;20 </a:t>
            </a:r>
            <a:r>
              <a:rPr lang="en-US" sz="3253" i="1" dirty="0" err="1">
                <a:solidFill>
                  <a:srgbClr val="00B050"/>
                </a:solidFill>
                <a:latin typeface="Cloud Italics"/>
                <a:ea typeface="Cloud Italics"/>
                <a:cs typeface="Cloud Italics"/>
                <a:sym typeface="Cloud Italics"/>
              </a:rPr>
              <a:t>hrs</a:t>
            </a:r>
            <a:r>
              <a:rPr lang="en-US" sz="3253" i="1" dirty="0">
                <a:solidFill>
                  <a:srgbClr val="00B050"/>
                </a:solidFill>
                <a:latin typeface="Cloud Italics"/>
                <a:ea typeface="Cloud Italics"/>
                <a:cs typeface="Cloud Italics"/>
                <a:sym typeface="Cloud Italics"/>
              </a:rPr>
              <a:t>)</a:t>
            </a:r>
            <a:r>
              <a:rPr lang="en-US" sz="3253" i="1" dirty="0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, moderate </a:t>
            </a:r>
            <a:r>
              <a:rPr lang="en-US" sz="3253" i="1" dirty="0">
                <a:solidFill>
                  <a:srgbClr val="00B050"/>
                </a:solidFill>
                <a:latin typeface="Cloud Italics"/>
                <a:ea typeface="Cloud Italics"/>
                <a:cs typeface="Cloud Italics"/>
                <a:sym typeface="Cloud Italics"/>
              </a:rPr>
              <a:t>(21-39 </a:t>
            </a:r>
            <a:r>
              <a:rPr lang="en-US" sz="3253" i="1" dirty="0" err="1">
                <a:solidFill>
                  <a:srgbClr val="00B050"/>
                </a:solidFill>
                <a:latin typeface="Cloud Italics"/>
                <a:ea typeface="Cloud Italics"/>
                <a:cs typeface="Cloud Italics"/>
                <a:sym typeface="Cloud Italics"/>
              </a:rPr>
              <a:t>hrs</a:t>
            </a:r>
            <a:r>
              <a:rPr lang="en-US" sz="3253" i="1" dirty="0">
                <a:solidFill>
                  <a:srgbClr val="00B050"/>
                </a:solidFill>
                <a:latin typeface="Cloud Italics"/>
                <a:ea typeface="Cloud Italics"/>
                <a:cs typeface="Cloud Italics"/>
                <a:sym typeface="Cloud Italics"/>
              </a:rPr>
              <a:t>) </a:t>
            </a:r>
            <a:r>
              <a:rPr lang="en-US" sz="3253" i="1" dirty="0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or high </a:t>
            </a:r>
            <a:r>
              <a:rPr lang="en-US" sz="3253" i="1" dirty="0">
                <a:solidFill>
                  <a:srgbClr val="00B050"/>
                </a:solidFill>
                <a:latin typeface="Cloud Italics"/>
                <a:ea typeface="Cloud Italics"/>
                <a:cs typeface="Cloud Italics"/>
                <a:sym typeface="Cloud Italics"/>
              </a:rPr>
              <a:t>(&gt;40 </a:t>
            </a:r>
            <a:r>
              <a:rPr lang="en-US" sz="3253" i="1" dirty="0" err="1">
                <a:solidFill>
                  <a:srgbClr val="00B050"/>
                </a:solidFill>
                <a:latin typeface="Cloud Italics"/>
                <a:ea typeface="Cloud Italics"/>
                <a:cs typeface="Cloud Italics"/>
                <a:sym typeface="Cloud Italics"/>
              </a:rPr>
              <a:t>hrs</a:t>
            </a:r>
            <a:r>
              <a:rPr lang="en-US" sz="3253" i="1" dirty="0">
                <a:solidFill>
                  <a:srgbClr val="00B050"/>
                </a:solidFill>
                <a:latin typeface="Cloud Italics"/>
                <a:ea typeface="Cloud Italics"/>
                <a:cs typeface="Cloud Italics"/>
                <a:sym typeface="Cloud Italics"/>
              </a:rPr>
              <a:t>) </a:t>
            </a:r>
          </a:p>
          <a:p>
            <a:pPr algn="just">
              <a:lnSpc>
                <a:spcPts val="4554"/>
              </a:lnSpc>
            </a:pPr>
            <a:r>
              <a:rPr lang="en-US" sz="3253" b="1" i="1" dirty="0">
                <a:solidFill>
                  <a:srgbClr val="000000"/>
                </a:solidFill>
                <a:latin typeface="Cloud Bold Italics"/>
                <a:ea typeface="Cloud Bold Italics"/>
                <a:cs typeface="Cloud Bold Italics"/>
                <a:sym typeface="Cloud Bold Italics"/>
              </a:rPr>
              <a:t>splint-wearing time:</a:t>
            </a:r>
          </a:p>
          <a:p>
            <a:pPr algn="just">
              <a:lnSpc>
                <a:spcPts val="4554"/>
              </a:lnSpc>
            </a:pPr>
            <a:r>
              <a:rPr lang="en-US" sz="3253" i="1" dirty="0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low </a:t>
            </a:r>
            <a:r>
              <a:rPr lang="en-US" sz="3253" i="1" dirty="0">
                <a:solidFill>
                  <a:srgbClr val="00B050"/>
                </a:solidFill>
                <a:latin typeface="Cloud Italics"/>
                <a:ea typeface="Cloud Italics"/>
                <a:cs typeface="Cloud Italics"/>
                <a:sym typeface="Cloud Italics"/>
              </a:rPr>
              <a:t>(≤3 </a:t>
            </a:r>
            <a:r>
              <a:rPr lang="en-US" sz="3253" i="1" dirty="0" err="1">
                <a:solidFill>
                  <a:srgbClr val="00B050"/>
                </a:solidFill>
                <a:latin typeface="Cloud Italics"/>
                <a:ea typeface="Cloud Italics"/>
                <a:cs typeface="Cloud Italics"/>
                <a:sym typeface="Cloud Italics"/>
              </a:rPr>
              <a:t>hrs</a:t>
            </a:r>
            <a:r>
              <a:rPr lang="en-US" sz="3253" i="1" dirty="0">
                <a:solidFill>
                  <a:srgbClr val="00B050"/>
                </a:solidFill>
                <a:latin typeface="Cloud Italics"/>
                <a:ea typeface="Cloud Italics"/>
                <a:cs typeface="Cloud Italics"/>
                <a:sym typeface="Cloud Italics"/>
              </a:rPr>
              <a:t>/day)</a:t>
            </a:r>
            <a:r>
              <a:rPr lang="en-US" sz="3253" i="1" dirty="0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, moderate </a:t>
            </a:r>
            <a:r>
              <a:rPr lang="en-US" sz="3253" i="1" dirty="0">
                <a:solidFill>
                  <a:srgbClr val="00B050"/>
                </a:solidFill>
                <a:latin typeface="Cloud Italics"/>
                <a:ea typeface="Cloud Italics"/>
                <a:cs typeface="Cloud Italics"/>
                <a:sym typeface="Cloud Italics"/>
              </a:rPr>
              <a:t>(4-9 </a:t>
            </a:r>
            <a:r>
              <a:rPr lang="en-US" sz="3253" i="1" dirty="0" err="1">
                <a:solidFill>
                  <a:srgbClr val="00B050"/>
                </a:solidFill>
                <a:latin typeface="Cloud Italics"/>
                <a:ea typeface="Cloud Italics"/>
                <a:cs typeface="Cloud Italics"/>
                <a:sym typeface="Cloud Italics"/>
              </a:rPr>
              <a:t>hrs</a:t>
            </a:r>
            <a:r>
              <a:rPr lang="en-US" sz="3253" i="1" dirty="0">
                <a:solidFill>
                  <a:srgbClr val="00B050"/>
                </a:solidFill>
                <a:latin typeface="Cloud Italics"/>
                <a:ea typeface="Cloud Italics"/>
                <a:cs typeface="Cloud Italics"/>
                <a:sym typeface="Cloud Italics"/>
              </a:rPr>
              <a:t>/day) </a:t>
            </a:r>
            <a:r>
              <a:rPr lang="en-US" sz="3253" i="1" dirty="0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or high </a:t>
            </a:r>
            <a:r>
              <a:rPr lang="en-US" sz="3253" i="1" dirty="0">
                <a:solidFill>
                  <a:srgbClr val="00B050"/>
                </a:solidFill>
                <a:latin typeface="Cloud Italics"/>
                <a:ea typeface="Cloud Italics"/>
                <a:cs typeface="Cloud Italics"/>
                <a:sym typeface="Cloud Italics"/>
              </a:rPr>
              <a:t>(≥10 </a:t>
            </a:r>
            <a:r>
              <a:rPr lang="en-US" sz="3253" i="1" dirty="0" err="1">
                <a:solidFill>
                  <a:srgbClr val="00B050"/>
                </a:solidFill>
                <a:latin typeface="Cloud Italics"/>
                <a:ea typeface="Cloud Italics"/>
                <a:cs typeface="Cloud Italics"/>
                <a:sym typeface="Cloud Italics"/>
              </a:rPr>
              <a:t>hrs</a:t>
            </a:r>
            <a:r>
              <a:rPr lang="en-US" sz="3253" i="1" dirty="0">
                <a:solidFill>
                  <a:srgbClr val="00B050"/>
                </a:solidFill>
                <a:latin typeface="Cloud Italics"/>
                <a:ea typeface="Cloud Italics"/>
                <a:cs typeface="Cloud Italics"/>
                <a:sym typeface="Cloud Italics"/>
              </a:rPr>
              <a:t>/day)</a:t>
            </a:r>
          </a:p>
          <a:p>
            <a:pPr algn="l">
              <a:lnSpc>
                <a:spcPts val="4554"/>
              </a:lnSpc>
            </a:pPr>
            <a:endParaRPr lang="en-US" sz="3253" i="1" dirty="0">
              <a:solidFill>
                <a:srgbClr val="000000"/>
              </a:solidFill>
              <a:latin typeface="Cloud Italics"/>
              <a:ea typeface="Cloud Italics"/>
              <a:cs typeface="Cloud Italics"/>
              <a:sym typeface="Cloud Itali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445303" y="1400403"/>
            <a:ext cx="8675767" cy="8256438"/>
          </a:xfrm>
          <a:custGeom>
            <a:avLst/>
            <a:gdLst/>
            <a:ahLst/>
            <a:cxnLst/>
            <a:rect l="l" t="t" r="r" b="b"/>
            <a:pathLst>
              <a:path w="8675767" h="8256438">
                <a:moveTo>
                  <a:pt x="0" y="0"/>
                </a:moveTo>
                <a:lnTo>
                  <a:pt x="8675767" y="0"/>
                </a:lnTo>
                <a:lnTo>
                  <a:pt x="8675767" y="8256438"/>
                </a:lnTo>
                <a:lnTo>
                  <a:pt x="0" y="82564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9445303" y="1585031"/>
            <a:ext cx="8675767" cy="72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Results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50483" y="6303902"/>
            <a:ext cx="7865407" cy="2243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3128" lvl="1" indent="-341564" algn="l">
              <a:lnSpc>
                <a:spcPts val="4429"/>
              </a:lnSpc>
              <a:buFont typeface="Arial"/>
              <a:buChar char="•"/>
            </a:pPr>
            <a:r>
              <a:rPr lang="en-US" sz="3164" i="1" dirty="0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moderate-to-low total treatment duration (</a:t>
            </a:r>
            <a:r>
              <a:rPr lang="en-US" sz="3164" i="1" dirty="0">
                <a:solidFill>
                  <a:srgbClr val="00BF63"/>
                </a:solidFill>
                <a:latin typeface="Cloud Italics"/>
                <a:ea typeface="Cloud Italics"/>
                <a:cs typeface="Cloud Italics"/>
                <a:sym typeface="Cloud Italics"/>
              </a:rPr>
              <a:t>less than 39 </a:t>
            </a:r>
            <a:r>
              <a:rPr lang="en-US" sz="3164" i="1" dirty="0" err="1">
                <a:solidFill>
                  <a:srgbClr val="00BF63"/>
                </a:solidFill>
                <a:latin typeface="Cloud Italics"/>
                <a:ea typeface="Cloud Italics"/>
                <a:cs typeface="Cloud Italics"/>
                <a:sym typeface="Cloud Italics"/>
              </a:rPr>
              <a:t>hrs</a:t>
            </a:r>
            <a:r>
              <a:rPr lang="en-US" sz="3164" i="1" dirty="0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)</a:t>
            </a:r>
          </a:p>
          <a:p>
            <a:pPr marL="683128" lvl="1" indent="-341564" algn="l">
              <a:lnSpc>
                <a:spcPts val="4429"/>
              </a:lnSpc>
              <a:buFont typeface="Arial"/>
              <a:buChar char="•"/>
            </a:pPr>
            <a:r>
              <a:rPr lang="en-US" sz="3164" i="1" dirty="0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moderate-to-high restriction time (</a:t>
            </a:r>
            <a:r>
              <a:rPr lang="en-US" sz="3164" i="1" dirty="0">
                <a:solidFill>
                  <a:srgbClr val="00BF63"/>
                </a:solidFill>
                <a:latin typeface="Cloud Italics"/>
                <a:ea typeface="Cloud Italics"/>
                <a:cs typeface="Cloud Italics"/>
                <a:sym typeface="Cloud Italics"/>
              </a:rPr>
              <a:t>more than 10 </a:t>
            </a:r>
            <a:r>
              <a:rPr lang="en-US" sz="3164" i="1" dirty="0" err="1">
                <a:solidFill>
                  <a:srgbClr val="00BF63"/>
                </a:solidFill>
                <a:latin typeface="Cloud Italics"/>
                <a:ea typeface="Cloud Italics"/>
                <a:cs typeface="Cloud Italics"/>
                <a:sym typeface="Cloud Italics"/>
              </a:rPr>
              <a:t>hrs</a:t>
            </a:r>
            <a:r>
              <a:rPr lang="en-US" sz="3164" i="1" dirty="0">
                <a:solidFill>
                  <a:srgbClr val="00BF63"/>
                </a:solidFill>
                <a:latin typeface="Cloud Italics"/>
                <a:ea typeface="Cloud Italics"/>
                <a:cs typeface="Cloud Italics"/>
                <a:sym typeface="Cloud Italics"/>
              </a:rPr>
              <a:t> per day</a:t>
            </a:r>
            <a:r>
              <a:rPr lang="en-US" sz="3164" i="1" dirty="0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).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44278" y="4572000"/>
            <a:ext cx="7677817" cy="118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i="1" u="sng">
                <a:solidFill>
                  <a:srgbClr val="ED6341"/>
                </a:solidFill>
                <a:latin typeface="Cloud Italics"/>
                <a:ea typeface="Cloud Italics"/>
                <a:cs typeface="Cloud Italics"/>
                <a:sym typeface="Cloud Italics"/>
              </a:rPr>
              <a:t>The most frequently used mCIMT protocols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1381" y="1219955"/>
            <a:ext cx="8709710" cy="8288741"/>
          </a:xfrm>
          <a:custGeom>
            <a:avLst/>
            <a:gdLst/>
            <a:ahLst/>
            <a:cxnLst/>
            <a:rect l="l" t="t" r="r" b="b"/>
            <a:pathLst>
              <a:path w="8709710" h="8288741">
                <a:moveTo>
                  <a:pt x="0" y="0"/>
                </a:moveTo>
                <a:lnTo>
                  <a:pt x="8709710" y="0"/>
                </a:lnTo>
                <a:lnTo>
                  <a:pt x="8709710" y="8288740"/>
                </a:lnTo>
                <a:lnTo>
                  <a:pt x="0" y="8288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944100" y="4338317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825441" y="1367566"/>
            <a:ext cx="7506708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Study aim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2401" y="5067300"/>
            <a:ext cx="7567672" cy="325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8"/>
              </a:lnSpc>
            </a:pPr>
            <a:r>
              <a:rPr lang="en-US" sz="3699" i="1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to systematically review and investigate the functional effects on upper limbs of the most widely implemented mCIMT protocols reported in the literature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76479" y="5677914"/>
            <a:ext cx="5850442" cy="12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i="1">
                <a:solidFill>
                  <a:srgbClr val="000000"/>
                </a:solidFill>
                <a:latin typeface="Cloud Italics"/>
                <a:ea typeface="Cloud Italics"/>
                <a:cs typeface="Cloud Italics"/>
                <a:sym typeface="Cloud Italics"/>
              </a:rPr>
              <a:t>PubMed, Scopus, EBSCO &amp; Cochrane Library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F32BBD-3C2F-6F25-EFC3-2AA424BBD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800" y="1345374"/>
            <a:ext cx="2126856" cy="18858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090742"/>
            <a:ext cx="581310" cy="731626"/>
          </a:xfrm>
          <a:custGeom>
            <a:avLst/>
            <a:gdLst/>
            <a:ahLst/>
            <a:cxnLst/>
            <a:rect l="l" t="t" r="r" b="b"/>
            <a:pathLst>
              <a:path w="581310" h="731626">
                <a:moveTo>
                  <a:pt x="0" y="0"/>
                </a:moveTo>
                <a:lnTo>
                  <a:pt x="581310" y="0"/>
                </a:lnTo>
                <a:lnTo>
                  <a:pt x="581310" y="731625"/>
                </a:lnTo>
                <a:lnTo>
                  <a:pt x="0" y="7316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56509" y="3670425"/>
            <a:ext cx="262846" cy="882525"/>
          </a:xfrm>
          <a:custGeom>
            <a:avLst/>
            <a:gdLst/>
            <a:ahLst/>
            <a:cxnLst/>
            <a:rect l="l" t="t" r="r" b="b"/>
            <a:pathLst>
              <a:path w="262846" h="882525">
                <a:moveTo>
                  <a:pt x="0" y="0"/>
                </a:moveTo>
                <a:lnTo>
                  <a:pt x="262846" y="0"/>
                </a:lnTo>
                <a:lnTo>
                  <a:pt x="262846" y="882525"/>
                </a:lnTo>
                <a:lnTo>
                  <a:pt x="0" y="8825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28700" y="5522874"/>
            <a:ext cx="694663" cy="870307"/>
          </a:xfrm>
          <a:custGeom>
            <a:avLst/>
            <a:gdLst/>
            <a:ahLst/>
            <a:cxnLst/>
            <a:rect l="l" t="t" r="r" b="b"/>
            <a:pathLst>
              <a:path w="694663" h="870307">
                <a:moveTo>
                  <a:pt x="0" y="0"/>
                </a:moveTo>
                <a:lnTo>
                  <a:pt x="694663" y="0"/>
                </a:lnTo>
                <a:lnTo>
                  <a:pt x="694663" y="870306"/>
                </a:lnTo>
                <a:lnTo>
                  <a:pt x="0" y="8703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947409" y="7364730"/>
            <a:ext cx="857245" cy="857245"/>
          </a:xfrm>
          <a:custGeom>
            <a:avLst/>
            <a:gdLst/>
            <a:ahLst/>
            <a:cxnLst/>
            <a:rect l="l" t="t" r="r" b="b"/>
            <a:pathLst>
              <a:path w="857245" h="857245">
                <a:moveTo>
                  <a:pt x="0" y="0"/>
                </a:moveTo>
                <a:lnTo>
                  <a:pt x="857245" y="0"/>
                </a:lnTo>
                <a:lnTo>
                  <a:pt x="857245" y="857246"/>
                </a:lnTo>
                <a:lnTo>
                  <a:pt x="0" y="8572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046198" y="9069701"/>
            <a:ext cx="659666" cy="981498"/>
          </a:xfrm>
          <a:custGeom>
            <a:avLst/>
            <a:gdLst/>
            <a:ahLst/>
            <a:cxnLst/>
            <a:rect l="l" t="t" r="r" b="b"/>
            <a:pathLst>
              <a:path w="659666" h="981498">
                <a:moveTo>
                  <a:pt x="0" y="0"/>
                </a:moveTo>
                <a:lnTo>
                  <a:pt x="659666" y="0"/>
                </a:lnTo>
                <a:lnTo>
                  <a:pt x="659666" y="981497"/>
                </a:lnTo>
                <a:lnTo>
                  <a:pt x="0" y="9814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7119853" y="1565"/>
            <a:ext cx="4423886" cy="102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1"/>
              </a:lnSpc>
              <a:spcBef>
                <a:spcPct val="0"/>
              </a:spcBef>
            </a:pPr>
            <a:r>
              <a:rPr lang="en-US" sz="5686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Study Selection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80612" y="3584700"/>
            <a:ext cx="15078688" cy="123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loud"/>
                <a:ea typeface="Cloud"/>
                <a:cs typeface="Cloud"/>
                <a:sym typeface="Cloud"/>
              </a:rPr>
              <a:t>mCIMT (no more than 39 hrs of therapist-supervised training and at least 10 hrs/day of restraint)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80612" y="2105717"/>
            <a:ext cx="15078688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loud"/>
                <a:ea typeface="Cloud"/>
                <a:cs typeface="Cloud"/>
                <a:sym typeface="Cloud"/>
              </a:rPr>
              <a:t>chronic stroke adults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80612" y="5607190"/>
            <a:ext cx="15078688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loud"/>
                <a:ea typeface="Cloud"/>
                <a:cs typeface="Cloud"/>
                <a:sym typeface="Cloud"/>
              </a:rPr>
              <a:t>OT/ PT intervention (no combinations, no pharmaceutical treatment)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80612" y="9209612"/>
            <a:ext cx="15078688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loud"/>
                <a:ea typeface="Cloud"/>
                <a:cs typeface="Cloud"/>
                <a:sym typeface="Cloud"/>
              </a:rPr>
              <a:t>RCTs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80612" y="7299464"/>
            <a:ext cx="15078688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Cloud"/>
                <a:ea typeface="Cloud"/>
                <a:cs typeface="Cloud"/>
                <a:sym typeface="Cloud"/>
              </a:rPr>
              <a:t>upper limb motor function tests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4576" y="1273810"/>
            <a:ext cx="10981357" cy="6186164"/>
          </a:xfrm>
          <a:custGeom>
            <a:avLst/>
            <a:gdLst/>
            <a:ahLst/>
            <a:cxnLst/>
            <a:rect l="l" t="t" r="r" b="b"/>
            <a:pathLst>
              <a:path w="10981357" h="6186164">
                <a:moveTo>
                  <a:pt x="0" y="0"/>
                </a:moveTo>
                <a:lnTo>
                  <a:pt x="10981357" y="0"/>
                </a:lnTo>
                <a:lnTo>
                  <a:pt x="10981357" y="6186164"/>
                </a:lnTo>
                <a:lnTo>
                  <a:pt x="0" y="61861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193719" y="295285"/>
            <a:ext cx="4928649" cy="5262624"/>
          </a:xfrm>
          <a:custGeom>
            <a:avLst/>
            <a:gdLst/>
            <a:ahLst/>
            <a:cxnLst/>
            <a:rect l="l" t="t" r="r" b="b"/>
            <a:pathLst>
              <a:path w="4928649" h="5262624">
                <a:moveTo>
                  <a:pt x="0" y="0"/>
                </a:moveTo>
                <a:lnTo>
                  <a:pt x="4928650" y="0"/>
                </a:lnTo>
                <a:lnTo>
                  <a:pt x="4928650" y="5262623"/>
                </a:lnTo>
                <a:lnTo>
                  <a:pt x="0" y="5262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2193719" y="5785356"/>
            <a:ext cx="5548758" cy="4443659"/>
          </a:xfrm>
          <a:custGeom>
            <a:avLst/>
            <a:gdLst/>
            <a:ahLst/>
            <a:cxnLst/>
            <a:rect l="l" t="t" r="r" b="b"/>
            <a:pathLst>
              <a:path w="5548758" h="4443659">
                <a:moveTo>
                  <a:pt x="0" y="0"/>
                </a:moveTo>
                <a:lnTo>
                  <a:pt x="5548758" y="0"/>
                </a:lnTo>
                <a:lnTo>
                  <a:pt x="5548758" y="4443659"/>
                </a:lnTo>
                <a:lnTo>
                  <a:pt x="0" y="44436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28700" y="2417914"/>
            <a:ext cx="9645462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0336" lvl="1" indent="-295168" algn="l">
              <a:lnSpc>
                <a:spcPts val="3828"/>
              </a:lnSpc>
              <a:buFont typeface="Arial"/>
              <a:buChar char="•"/>
            </a:pPr>
            <a:r>
              <a:rPr lang="en-US" sz="2734" i="1" dirty="0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5 studies, total sample= 239</a:t>
            </a:r>
          </a:p>
          <a:p>
            <a:pPr marL="590336" lvl="1" indent="-295168" algn="l">
              <a:lnSpc>
                <a:spcPts val="3828"/>
              </a:lnSpc>
              <a:buFont typeface="Arial"/>
              <a:buChar char="•"/>
            </a:pPr>
            <a:r>
              <a:rPr lang="en-US" sz="2734" i="1" dirty="0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19-78 participants (mean age: 49.5-69.9 years)</a:t>
            </a:r>
          </a:p>
          <a:p>
            <a:pPr marL="590336" lvl="1" indent="-295168" algn="l">
              <a:lnSpc>
                <a:spcPts val="3828"/>
              </a:lnSpc>
              <a:buFont typeface="Arial"/>
              <a:buChar char="•"/>
            </a:pPr>
            <a:r>
              <a:rPr lang="en-US" sz="2734" i="1" dirty="0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treatment duration: 2 to 8 weeks</a:t>
            </a:r>
          </a:p>
          <a:p>
            <a:pPr marL="590336" lvl="1" indent="-295168" algn="l">
              <a:lnSpc>
                <a:spcPts val="3828"/>
              </a:lnSpc>
              <a:buFont typeface="Arial"/>
              <a:buChar char="•"/>
            </a:pPr>
            <a:r>
              <a:rPr lang="en-US" sz="2734" i="1" dirty="0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most frequently used outcome measures: MAL &amp; WMFT</a:t>
            </a:r>
          </a:p>
          <a:p>
            <a:pPr marL="590336" lvl="1" indent="-295168" algn="l">
              <a:lnSpc>
                <a:spcPts val="3828"/>
              </a:lnSpc>
              <a:buFont typeface="Arial"/>
              <a:buChar char="•"/>
            </a:pPr>
            <a:r>
              <a:rPr lang="en-US" sz="2734" i="1" dirty="0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follow-up measurements: 3 studies (1mo, 3mo, 6mo post-intervention)</a:t>
            </a:r>
          </a:p>
          <a:p>
            <a:pPr marL="590336" lvl="1" indent="-295168" algn="l">
              <a:lnSpc>
                <a:spcPts val="3828"/>
              </a:lnSpc>
              <a:buFont typeface="Arial"/>
              <a:buChar char="•"/>
            </a:pPr>
            <a:r>
              <a:rPr lang="en-US" sz="2734" i="1" dirty="0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methodological quality (RoB2):  </a:t>
            </a:r>
          </a:p>
          <a:p>
            <a:pPr marL="295168" lvl="1" algn="l">
              <a:lnSpc>
                <a:spcPts val="3828"/>
              </a:lnSpc>
            </a:pPr>
            <a:r>
              <a:rPr lang="en-US" sz="2734" i="1" dirty="0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3 studies= “high” risk, </a:t>
            </a:r>
          </a:p>
          <a:p>
            <a:pPr marL="295168" lvl="1" algn="l">
              <a:lnSpc>
                <a:spcPts val="3828"/>
              </a:lnSpc>
            </a:pPr>
            <a:r>
              <a:rPr lang="en-US" sz="2734" i="1" dirty="0">
                <a:solidFill>
                  <a:srgbClr val="020301"/>
                </a:solidFill>
                <a:latin typeface="Cloud Italics"/>
                <a:ea typeface="Cloud Italics"/>
                <a:cs typeface="Cloud Italics"/>
                <a:sym typeface="Cloud Italics"/>
              </a:rPr>
              <a:t>2 studies= “some concerns”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09232" y="263525"/>
            <a:ext cx="8069536" cy="101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20301"/>
                </a:solidFill>
                <a:latin typeface="Scripter"/>
                <a:ea typeface="Scripter"/>
                <a:cs typeface="Scripter"/>
                <a:sym typeface="Scripter"/>
              </a:rPr>
              <a:t>Results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109232" y="263525"/>
            <a:ext cx="8069536" cy="101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20301"/>
                </a:solidFill>
                <a:latin typeface="Scripter"/>
                <a:ea typeface="Scripter"/>
                <a:cs typeface="Scripter"/>
                <a:sym typeface="Scripter"/>
              </a:rPr>
              <a:t>intervention description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BDA616-454D-7E93-4F6B-E63B85810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574742"/>
              </p:ext>
            </p:extLst>
          </p:nvPr>
        </p:nvGraphicFramePr>
        <p:xfrm>
          <a:off x="5538860" y="1273810"/>
          <a:ext cx="12238832" cy="8560484"/>
        </p:xfrm>
        <a:graphic>
          <a:graphicData uri="http://schemas.openxmlformats.org/drawingml/2006/table">
            <a:tbl>
              <a:tblPr/>
              <a:tblGrid>
                <a:gridCol w="2684639">
                  <a:extLst>
                    <a:ext uri="{9D8B030D-6E8A-4147-A177-3AD203B41FA5}">
                      <a16:colId xmlns:a16="http://schemas.microsoft.com/office/drawing/2014/main" val="2780277615"/>
                    </a:ext>
                  </a:extLst>
                </a:gridCol>
                <a:gridCol w="9554193">
                  <a:extLst>
                    <a:ext uri="{9D8B030D-6E8A-4147-A177-3AD203B41FA5}">
                      <a16:colId xmlns:a16="http://schemas.microsoft.com/office/drawing/2014/main" val="2864007232"/>
                    </a:ext>
                  </a:extLst>
                </a:gridCol>
              </a:tblGrid>
              <a:tr h="608367"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Study</a:t>
                      </a:r>
                      <a:r>
                        <a:rPr lang="en-GB" sz="20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GB" sz="2000" dirty="0">
                        <a:effectLst/>
                      </a:endParaRPr>
                    </a:p>
                  </a:txBody>
                  <a:tcPr marL="42721" marR="42721" marT="21361" marB="21361"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 err="1">
                          <a:effectLst/>
                        </a:rPr>
                        <a:t>mCIMT</a:t>
                      </a:r>
                      <a:r>
                        <a:rPr lang="en-GB" sz="2000" b="1" dirty="0">
                          <a:effectLst/>
                        </a:rPr>
                        <a:t> protocol </a:t>
                      </a:r>
                    </a:p>
                  </a:txBody>
                  <a:tcPr marL="42721" marR="42721" marT="21361" marB="21361"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961094"/>
                  </a:ext>
                </a:extLst>
              </a:tr>
              <a:tr h="14554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</a:rPr>
                        <a:t>Smania et al. 2012 </a:t>
                      </a:r>
                    </a:p>
                  </a:txBody>
                  <a:tcPr marL="42721" marR="42721" marT="21361" marB="21361"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Total therapist-supervised time: 10 hrs/ splint time: 120 hrs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5 days/ week for 2 weeks 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· 1 hour @clinic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· Splint wearing: at least 12 hrs daily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· 1 hr of home-based program</a:t>
                      </a:r>
                      <a:endParaRPr lang="en-GB" sz="2000" b="1" dirty="0">
                        <a:effectLst/>
                      </a:endParaRPr>
                    </a:p>
                  </a:txBody>
                  <a:tcPr marL="42721" marR="42721" marT="21361" marB="21361"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90052"/>
                  </a:ext>
                </a:extLst>
              </a:tr>
              <a:tr h="16852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</a:rPr>
                        <a:t>Trinh et al. 2016 </a:t>
                      </a:r>
                    </a:p>
                  </a:txBody>
                  <a:tcPr marL="42721" marR="42721" marT="21361" marB="21361"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Total therapist-supervised time: 10 hrs/ splint time: 120 hrs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5 days/ week for 2 weeks 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· 1 hour @clinic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· Splint wearing: 90% of waking hours 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· No clear duration of home-based program</a:t>
                      </a:r>
                      <a:endParaRPr lang="en-GB" sz="2000" b="1" dirty="0">
                        <a:effectLst/>
                      </a:endParaRPr>
                    </a:p>
                  </a:txBody>
                  <a:tcPr marL="42721" marR="42721" marT="21361" marB="21361"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297752"/>
                  </a:ext>
                </a:extLst>
              </a:tr>
              <a:tr h="14554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</a:rPr>
                        <a:t>Baldwin et al. 2018 </a:t>
                      </a:r>
                    </a:p>
                  </a:txBody>
                  <a:tcPr marL="42721" marR="42721" marT="21361" marB="21361"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Total therapist-supervised time: 6 hrs/ splint time 200 hrs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6 sessions in 2 weeks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· 1 hour @clinic 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· Splint wearing: 90% of waking hours 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· 42 min of home-based program </a:t>
                      </a:r>
                      <a:endParaRPr lang="en-GB" sz="2000" b="1" dirty="0">
                        <a:effectLst/>
                      </a:endParaRPr>
                    </a:p>
                  </a:txBody>
                  <a:tcPr marL="42721" marR="42721" marT="21361" marB="21361"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391160"/>
                  </a:ext>
                </a:extLst>
              </a:tr>
              <a:tr h="14554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</a:rPr>
                        <a:t>Rocha et al. 2021 </a:t>
                      </a:r>
                    </a:p>
                  </a:txBody>
                  <a:tcPr marL="42721" marR="42721" marT="21361" marB="21361"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Total therapist-supervised time: 24 hrs</a:t>
                      </a: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3 days/ week for 8 weeks 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·1 hour @clinic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·No clear duration of splint time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·No clear duration of home-based program </a:t>
                      </a:r>
                      <a:endParaRPr lang="en-GB" sz="2000" b="1" dirty="0">
                        <a:effectLst/>
                      </a:endParaRPr>
                    </a:p>
                  </a:txBody>
                  <a:tcPr marL="42721" marR="42721" marT="21361" marB="21361"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40291"/>
                  </a:ext>
                </a:extLst>
              </a:tr>
              <a:tr h="14554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</a:rPr>
                        <a:t>Gauthier et al. 2022 </a:t>
                      </a:r>
                    </a:p>
                  </a:txBody>
                  <a:tcPr marL="42721" marR="42721" marT="21361" marB="21361"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Total therapist-supervised time: 35 hrs/ splint time: 210 hrs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r>
                        <a:rPr lang="en-GB" sz="2000" b="1" i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sessions in 3 weeks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· 3.5 hrs @clinic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· Splint wearing: 10 hrs daily </a:t>
                      </a:r>
                      <a:endParaRPr lang="en-GB" sz="2000" b="1" dirty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en-GB" sz="2000" b="1" i="0" dirty="0">
                          <a:solidFill>
                            <a:srgbClr val="000000"/>
                          </a:solidFill>
                          <a:effectLst/>
                        </a:rPr>
                        <a:t>· 5 hrs of home-based program</a:t>
                      </a:r>
                      <a:endParaRPr lang="en-GB" sz="2000" b="1" dirty="0">
                        <a:effectLst/>
                      </a:endParaRPr>
                    </a:p>
                  </a:txBody>
                  <a:tcPr marL="42721" marR="42721" marT="21361" marB="21361" anchor="ctr">
                    <a:lnL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45814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C6054D6-905C-7425-E9F8-68ED87245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7" y="1600199"/>
            <a:ext cx="562611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3F91F-A0DC-60FD-30E9-F291A435F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66" y="1273810"/>
            <a:ext cx="3952742" cy="4058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55346A-4B71-1F31-0853-CE2ACE3F2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3" y="5821769"/>
            <a:ext cx="3984168" cy="40125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4979" y="1968239"/>
            <a:ext cx="8119752" cy="3613289"/>
          </a:xfrm>
          <a:custGeom>
            <a:avLst/>
            <a:gdLst/>
            <a:ahLst/>
            <a:cxnLst/>
            <a:rect l="l" t="t" r="r" b="b"/>
            <a:pathLst>
              <a:path w="8119752" h="3613289">
                <a:moveTo>
                  <a:pt x="0" y="0"/>
                </a:moveTo>
                <a:lnTo>
                  <a:pt x="8119752" y="0"/>
                </a:lnTo>
                <a:lnTo>
                  <a:pt x="8119752" y="3613290"/>
                </a:lnTo>
                <a:lnTo>
                  <a:pt x="0" y="361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868993" y="2095450"/>
            <a:ext cx="9047454" cy="3358867"/>
          </a:xfrm>
          <a:custGeom>
            <a:avLst/>
            <a:gdLst/>
            <a:ahLst/>
            <a:cxnLst/>
            <a:rect l="l" t="t" r="r" b="b"/>
            <a:pathLst>
              <a:path w="9047454" h="3358867">
                <a:moveTo>
                  <a:pt x="0" y="0"/>
                </a:moveTo>
                <a:lnTo>
                  <a:pt x="9047454" y="0"/>
                </a:lnTo>
                <a:lnTo>
                  <a:pt x="9047454" y="3358868"/>
                </a:lnTo>
                <a:lnTo>
                  <a:pt x="0" y="3358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54979" y="6925223"/>
            <a:ext cx="8040498" cy="3256402"/>
          </a:xfrm>
          <a:custGeom>
            <a:avLst/>
            <a:gdLst/>
            <a:ahLst/>
            <a:cxnLst/>
            <a:rect l="l" t="t" r="r" b="b"/>
            <a:pathLst>
              <a:path w="8040498" h="3256402">
                <a:moveTo>
                  <a:pt x="0" y="0"/>
                </a:moveTo>
                <a:lnTo>
                  <a:pt x="8040498" y="0"/>
                </a:lnTo>
                <a:lnTo>
                  <a:pt x="8040498" y="3256402"/>
                </a:lnTo>
                <a:lnTo>
                  <a:pt x="0" y="3256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9485634" y="6925223"/>
            <a:ext cx="8430813" cy="3256402"/>
          </a:xfrm>
          <a:custGeom>
            <a:avLst/>
            <a:gdLst/>
            <a:ahLst/>
            <a:cxnLst/>
            <a:rect l="l" t="t" r="r" b="b"/>
            <a:pathLst>
              <a:path w="8430813" h="3256402">
                <a:moveTo>
                  <a:pt x="0" y="0"/>
                </a:moveTo>
                <a:lnTo>
                  <a:pt x="8430813" y="0"/>
                </a:lnTo>
                <a:lnTo>
                  <a:pt x="8430813" y="3256402"/>
                </a:lnTo>
                <a:lnTo>
                  <a:pt x="0" y="32564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109232" y="292101"/>
            <a:ext cx="8069536" cy="736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20301"/>
                </a:solidFill>
                <a:latin typeface="Scripter"/>
                <a:ea typeface="Scripter"/>
                <a:cs typeface="Scripter"/>
                <a:sym typeface="Scripter"/>
              </a:rPr>
              <a:t>Meta-analysis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99688" y="1398644"/>
            <a:ext cx="4036558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b="1">
                <a:solidFill>
                  <a:srgbClr val="020301"/>
                </a:solidFill>
                <a:latin typeface="Cloud Bold"/>
                <a:ea typeface="Cloud Bold"/>
                <a:cs typeface="Cloud Bold"/>
                <a:sym typeface="Cloud Bold"/>
              </a:rPr>
              <a:t>WMFT performance time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160489" y="1398644"/>
            <a:ext cx="4036558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b="1">
                <a:solidFill>
                  <a:srgbClr val="020301"/>
                </a:solidFill>
                <a:latin typeface="Cloud Bold"/>
                <a:ea typeface="Cloud Bold"/>
                <a:cs typeface="Cloud Bold"/>
                <a:sym typeface="Cloud Bold"/>
              </a:rPr>
              <a:t>WMFT functional ability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99688" y="6233845"/>
            <a:ext cx="4036558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b="1">
                <a:solidFill>
                  <a:srgbClr val="020301"/>
                </a:solidFill>
                <a:latin typeface="Cloud Bold"/>
                <a:ea typeface="Cloud Bold"/>
                <a:cs typeface="Cloud Bold"/>
                <a:sym typeface="Cloud Bold"/>
              </a:rPr>
              <a:t>MAL-QoM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82762" y="6233845"/>
            <a:ext cx="4036558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b="1">
                <a:solidFill>
                  <a:srgbClr val="020301"/>
                </a:solidFill>
                <a:latin typeface="Cloud Bold"/>
                <a:ea typeface="Cloud Bold"/>
                <a:cs typeface="Cloud Bold"/>
                <a:sym typeface="Cloud Bold"/>
              </a:rPr>
              <a:t>MAL-AoM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980</Words>
  <Application>Microsoft Office PowerPoint</Application>
  <PresentationFormat>Custom</PresentationFormat>
  <Paragraphs>105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Pavlina Psychouli_11.02.26_13.30</dc:title>
  <dc:creator>Pavlina Psychouli</dc:creator>
  <cp:lastModifiedBy>Pavlina Psychouli</cp:lastModifiedBy>
  <cp:revision>4</cp:revision>
  <dcterms:created xsi:type="dcterms:W3CDTF">2006-08-16T00:00:00Z</dcterms:created>
  <dcterms:modified xsi:type="dcterms:W3CDTF">2026-04-14T16:51:45Z</dcterms:modified>
  <dc:identifier>DAHAKJjJMRo</dc:identifier>
</cp:coreProperties>
</file>