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</p:sldMasterIdLst>
  <p:notesMasterIdLst>
    <p:notesMasterId r:id="rId20"/>
  </p:notesMasterIdLst>
  <p:sldIdLst>
    <p:sldId id="256" r:id="rId3"/>
    <p:sldId id="279" r:id="rId4"/>
    <p:sldId id="258" r:id="rId5"/>
    <p:sldId id="269" r:id="rId6"/>
    <p:sldId id="298" r:id="rId7"/>
    <p:sldId id="287" r:id="rId8"/>
    <p:sldId id="289" r:id="rId9"/>
    <p:sldId id="290" r:id="rId10"/>
    <p:sldId id="297" r:id="rId11"/>
    <p:sldId id="291" r:id="rId12"/>
    <p:sldId id="292" r:id="rId13"/>
    <p:sldId id="296" r:id="rId14"/>
    <p:sldId id="285" r:id="rId15"/>
    <p:sldId id="293" r:id="rId16"/>
    <p:sldId id="273" r:id="rId17"/>
    <p:sldId id="295" r:id="rId18"/>
    <p:sldId id="28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9457A70-6E99-4AFE-9F79-E33A48A16DBA}">
          <p14:sldIdLst>
            <p14:sldId id="256"/>
            <p14:sldId id="279"/>
            <p14:sldId id="258"/>
            <p14:sldId id="269"/>
            <p14:sldId id="298"/>
            <p14:sldId id="287"/>
            <p14:sldId id="289"/>
            <p14:sldId id="290"/>
            <p14:sldId id="297"/>
            <p14:sldId id="291"/>
            <p14:sldId id="292"/>
            <p14:sldId id="296"/>
            <p14:sldId id="285"/>
            <p14:sldId id="293"/>
            <p14:sldId id="273"/>
            <p14:sldId id="295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3F1D"/>
    <a:srgbClr val="512F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hyperlink" Target="https://jumpshare.com/s/zKsg0Uezq1QdVS5JP13t" TargetMode="External"/><Relationship Id="rId4" Type="http://schemas.openxmlformats.org/officeDocument/2006/relationships/image" Target="../media/image19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hyperlink" Target="https://jumpshare.com/s/zKsg0Uezq1QdVS5JP13t" TargetMode="External"/><Relationship Id="rId4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22BE31-9C9A-AB40-BD80-282408FE7327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64583BB-C73F-8940-9FF4-C5A42334BA5D}">
      <dgm:prSet phldrT="[Text]" custT="1"/>
      <dgm:spPr>
        <a:solidFill>
          <a:schemeClr val="bg2">
            <a:lumMod val="75000"/>
            <a:alpha val="51000"/>
          </a:schemeClr>
        </a:solidFill>
        <a:ln>
          <a:noFill/>
        </a:ln>
      </dgm:spPr>
      <dgm:t>
        <a:bodyPr lIns="288000" rIns="288000"/>
        <a:lstStyle/>
        <a:p>
          <a:r>
            <a:rPr lang="en-GB" sz="2800" b="1" dirty="0">
              <a:solidFill>
                <a:srgbClr val="75452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Inclusion criteria:</a:t>
          </a:r>
        </a:p>
      </dgm:t>
    </dgm:pt>
    <dgm:pt modelId="{F50D0EC5-0C9E-894B-A3D4-E87EF66D21D3}" type="parTrans" cxnId="{3C3EC7AA-B5F2-ED4C-B774-14353332BB86}">
      <dgm:prSet/>
      <dgm:spPr/>
      <dgm:t>
        <a:bodyPr/>
        <a:lstStyle/>
        <a:p>
          <a:endParaRPr lang="en-GB">
            <a:solidFill>
              <a:srgbClr val="C67537"/>
            </a:solidFill>
          </a:endParaRPr>
        </a:p>
      </dgm:t>
    </dgm:pt>
    <dgm:pt modelId="{8420B92B-38C4-E34F-99F5-96F450754A08}" type="sibTrans" cxnId="{3C3EC7AA-B5F2-ED4C-B774-14353332BB86}">
      <dgm:prSet/>
      <dgm:spPr/>
      <dgm:t>
        <a:bodyPr/>
        <a:lstStyle/>
        <a:p>
          <a:endParaRPr lang="en-GB">
            <a:solidFill>
              <a:srgbClr val="C67537"/>
            </a:solidFill>
          </a:endParaRPr>
        </a:p>
      </dgm:t>
    </dgm:pt>
    <dgm:pt modelId="{4DFAE463-8A9E-3845-B4BF-0E6827CBEC4E}">
      <dgm:prSet custT="1"/>
      <dgm:spPr>
        <a:solidFill>
          <a:schemeClr val="bg2">
            <a:lumMod val="90000"/>
            <a:alpha val="54640"/>
          </a:schemeClr>
        </a:solidFill>
        <a:ln>
          <a:solidFill>
            <a:schemeClr val="accent1">
              <a:hueOff val="0"/>
              <a:satOff val="0"/>
              <a:lumOff val="0"/>
              <a:alpha val="12000"/>
            </a:schemeClr>
          </a:solidFill>
        </a:ln>
      </dgm:spPr>
      <dgm:t>
        <a:bodyPr/>
        <a:lstStyle/>
        <a:p>
          <a:pPr>
            <a:buFontTx/>
            <a:buNone/>
          </a:pPr>
          <a:r>
            <a:rPr lang="en-GB" sz="2400" dirty="0">
              <a:solidFill>
                <a:srgbClr val="844E2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Forcibly displaced children and/or families</a:t>
          </a:r>
        </a:p>
      </dgm:t>
    </dgm:pt>
    <dgm:pt modelId="{4412D521-DD62-DC4C-A54D-1EEF842BB4CA}" type="parTrans" cxnId="{79AF29C3-9237-AB41-8F78-690B500A8243}">
      <dgm:prSet/>
      <dgm:spPr/>
      <dgm:t>
        <a:bodyPr/>
        <a:lstStyle/>
        <a:p>
          <a:endParaRPr lang="en-GB">
            <a:solidFill>
              <a:srgbClr val="C67537"/>
            </a:solidFill>
          </a:endParaRPr>
        </a:p>
      </dgm:t>
    </dgm:pt>
    <dgm:pt modelId="{18B367FB-EBE6-C54E-9FAD-9281B5250465}" type="sibTrans" cxnId="{79AF29C3-9237-AB41-8F78-690B500A8243}">
      <dgm:prSet/>
      <dgm:spPr/>
      <dgm:t>
        <a:bodyPr/>
        <a:lstStyle/>
        <a:p>
          <a:endParaRPr lang="en-GB">
            <a:solidFill>
              <a:srgbClr val="C67537"/>
            </a:solidFill>
          </a:endParaRPr>
        </a:p>
      </dgm:t>
    </dgm:pt>
    <dgm:pt modelId="{04B73A6B-5555-AE40-8B0D-1EC25E467EC2}">
      <dgm:prSet custT="1"/>
      <dgm:spPr>
        <a:solidFill>
          <a:schemeClr val="bg2">
            <a:lumMod val="90000"/>
            <a:alpha val="54640"/>
          </a:schemeClr>
        </a:solidFill>
        <a:ln>
          <a:solidFill>
            <a:schemeClr val="accent1">
              <a:hueOff val="0"/>
              <a:satOff val="0"/>
              <a:lumOff val="0"/>
              <a:alpha val="12000"/>
            </a:schemeClr>
          </a:solidFill>
        </a:ln>
      </dgm:spPr>
      <dgm:t>
        <a:bodyPr/>
        <a:lstStyle/>
        <a:p>
          <a:pPr>
            <a:buFontTx/>
            <a:buNone/>
          </a:pPr>
          <a:r>
            <a:rPr lang="en-GB" sz="2400" dirty="0">
              <a:solidFill>
                <a:srgbClr val="844E2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Outcomes assessing children’s participation (OTPF-4)</a:t>
          </a:r>
        </a:p>
      </dgm:t>
    </dgm:pt>
    <dgm:pt modelId="{2F20F73A-332E-5540-8900-8526B1FC820D}" type="parTrans" cxnId="{CFFC8790-4D67-A341-9DCE-D7FF011EAF8B}">
      <dgm:prSet/>
      <dgm:spPr/>
      <dgm:t>
        <a:bodyPr/>
        <a:lstStyle/>
        <a:p>
          <a:endParaRPr lang="en-GB">
            <a:solidFill>
              <a:srgbClr val="C67537"/>
            </a:solidFill>
          </a:endParaRPr>
        </a:p>
      </dgm:t>
    </dgm:pt>
    <dgm:pt modelId="{6102544A-870A-D948-9C66-3F3CDDE819CB}" type="sibTrans" cxnId="{CFFC8790-4D67-A341-9DCE-D7FF011EAF8B}">
      <dgm:prSet/>
      <dgm:spPr/>
      <dgm:t>
        <a:bodyPr/>
        <a:lstStyle/>
        <a:p>
          <a:endParaRPr lang="en-GB">
            <a:solidFill>
              <a:srgbClr val="C67537"/>
            </a:solidFill>
          </a:endParaRPr>
        </a:p>
      </dgm:t>
    </dgm:pt>
    <dgm:pt modelId="{53A5DB74-18D5-DE42-8734-DBD432662B24}">
      <dgm:prSet custT="1"/>
      <dgm:spPr>
        <a:solidFill>
          <a:schemeClr val="bg2">
            <a:lumMod val="90000"/>
            <a:alpha val="54640"/>
          </a:schemeClr>
        </a:solidFill>
        <a:ln>
          <a:solidFill>
            <a:schemeClr val="accent1">
              <a:hueOff val="0"/>
              <a:satOff val="0"/>
              <a:lumOff val="0"/>
              <a:alpha val="12000"/>
            </a:schemeClr>
          </a:solidFill>
        </a:ln>
      </dgm:spPr>
      <dgm:t>
        <a:bodyPr/>
        <a:lstStyle/>
        <a:p>
          <a:pPr>
            <a:buFontTx/>
            <a:buNone/>
          </a:pPr>
          <a:r>
            <a:rPr lang="en-GB" sz="2400" dirty="0">
              <a:solidFill>
                <a:srgbClr val="844E2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English language publications (2000–2024)</a:t>
          </a:r>
        </a:p>
      </dgm:t>
    </dgm:pt>
    <dgm:pt modelId="{E7D156BB-D275-5A41-A4D0-B4D16811438D}" type="parTrans" cxnId="{DB86EE67-9D95-1947-9FA0-A20BEEF10759}">
      <dgm:prSet/>
      <dgm:spPr/>
      <dgm:t>
        <a:bodyPr/>
        <a:lstStyle/>
        <a:p>
          <a:endParaRPr lang="en-GB">
            <a:solidFill>
              <a:srgbClr val="C67537"/>
            </a:solidFill>
          </a:endParaRPr>
        </a:p>
      </dgm:t>
    </dgm:pt>
    <dgm:pt modelId="{9E7E57A9-62A3-A34F-BCDA-63A7F2C69857}" type="sibTrans" cxnId="{DB86EE67-9D95-1947-9FA0-A20BEEF10759}">
      <dgm:prSet/>
      <dgm:spPr/>
      <dgm:t>
        <a:bodyPr/>
        <a:lstStyle/>
        <a:p>
          <a:endParaRPr lang="en-GB">
            <a:solidFill>
              <a:srgbClr val="C67537"/>
            </a:solidFill>
          </a:endParaRPr>
        </a:p>
      </dgm:t>
    </dgm:pt>
    <dgm:pt modelId="{4ACA4AD4-5522-DF43-AB4F-730848CB59F8}">
      <dgm:prSet custT="1"/>
      <dgm:spPr>
        <a:solidFill>
          <a:schemeClr val="bg2">
            <a:lumMod val="75000"/>
            <a:alpha val="51000"/>
          </a:schemeClr>
        </a:solidFill>
        <a:ln>
          <a:noFill/>
        </a:ln>
      </dgm:spPr>
      <dgm:t>
        <a:bodyPr lIns="288000" rIns="288000"/>
        <a:lstStyle/>
        <a:p>
          <a:r>
            <a:rPr lang="en-GB" sz="2800" b="1" dirty="0">
              <a:solidFill>
                <a:srgbClr val="75452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Eligible study designs:</a:t>
          </a:r>
          <a:endParaRPr lang="en-CY" sz="2800" dirty="0">
            <a:solidFill>
              <a:srgbClr val="754520"/>
            </a:solidFill>
          </a:endParaRPr>
        </a:p>
      </dgm:t>
    </dgm:pt>
    <dgm:pt modelId="{2FE8F7DC-D478-B943-8257-9D1CD8C956D4}" type="parTrans" cxnId="{94F8D5FD-C080-5442-9207-77700C3BA912}">
      <dgm:prSet/>
      <dgm:spPr/>
      <dgm:t>
        <a:bodyPr/>
        <a:lstStyle/>
        <a:p>
          <a:endParaRPr lang="en-GB">
            <a:solidFill>
              <a:srgbClr val="C67537"/>
            </a:solidFill>
          </a:endParaRPr>
        </a:p>
      </dgm:t>
    </dgm:pt>
    <dgm:pt modelId="{502997B9-8590-1E47-8979-DCC8D18B2A26}" type="sibTrans" cxnId="{94F8D5FD-C080-5442-9207-77700C3BA912}">
      <dgm:prSet/>
      <dgm:spPr/>
      <dgm:t>
        <a:bodyPr/>
        <a:lstStyle/>
        <a:p>
          <a:endParaRPr lang="en-GB">
            <a:solidFill>
              <a:srgbClr val="C67537"/>
            </a:solidFill>
          </a:endParaRPr>
        </a:p>
      </dgm:t>
    </dgm:pt>
    <dgm:pt modelId="{B19CC9EB-3B0F-6D4E-B9C4-974472329E59}">
      <dgm:prSet custT="1"/>
      <dgm:spPr>
        <a:solidFill>
          <a:schemeClr val="bg2">
            <a:lumMod val="90000"/>
            <a:alpha val="54640"/>
          </a:schemeClr>
        </a:solidFill>
        <a:ln>
          <a:solidFill>
            <a:schemeClr val="accent1">
              <a:hueOff val="0"/>
              <a:satOff val="0"/>
              <a:lumOff val="0"/>
              <a:alpha val="12000"/>
            </a:schemeClr>
          </a:solidFill>
        </a:ln>
      </dgm:spPr>
      <dgm:t>
        <a:bodyPr/>
        <a:lstStyle/>
        <a:p>
          <a:pPr>
            <a:buFontTx/>
            <a:buNone/>
          </a:pPr>
          <a:r>
            <a:rPr lang="en-GB" sz="2400" dirty="0">
              <a:solidFill>
                <a:srgbClr val="844E2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Randomized, non-randomized, mixed-methods, and qualitative studies</a:t>
          </a:r>
          <a:endParaRPr lang="en-GB" sz="2400" dirty="0">
            <a:solidFill>
              <a:srgbClr val="844E25"/>
            </a:solidFill>
          </a:endParaRPr>
        </a:p>
      </dgm:t>
    </dgm:pt>
    <dgm:pt modelId="{BB22BE38-80B3-A946-ACB0-903A0C17A7FA}" type="parTrans" cxnId="{51647C2D-4F32-804E-A776-DF83EBF0BE80}">
      <dgm:prSet/>
      <dgm:spPr/>
      <dgm:t>
        <a:bodyPr/>
        <a:lstStyle/>
        <a:p>
          <a:endParaRPr lang="en-GB">
            <a:solidFill>
              <a:srgbClr val="C67537"/>
            </a:solidFill>
          </a:endParaRPr>
        </a:p>
      </dgm:t>
    </dgm:pt>
    <dgm:pt modelId="{4A16C1B6-0066-3942-B86B-AE9C77DC9936}" type="sibTrans" cxnId="{51647C2D-4F32-804E-A776-DF83EBF0BE80}">
      <dgm:prSet/>
      <dgm:spPr/>
      <dgm:t>
        <a:bodyPr/>
        <a:lstStyle/>
        <a:p>
          <a:endParaRPr lang="en-GB">
            <a:solidFill>
              <a:srgbClr val="C67537"/>
            </a:solidFill>
          </a:endParaRPr>
        </a:p>
      </dgm:t>
    </dgm:pt>
    <dgm:pt modelId="{62E2185E-1C6C-3B43-9D5F-DA6BB8F02957}">
      <dgm:prSet custT="1"/>
      <dgm:spPr>
        <a:solidFill>
          <a:schemeClr val="bg2">
            <a:lumMod val="75000"/>
            <a:alpha val="51000"/>
          </a:schemeClr>
        </a:solidFill>
        <a:ln>
          <a:noFill/>
        </a:ln>
      </dgm:spPr>
      <dgm:t>
        <a:bodyPr lIns="288000" rIns="288000"/>
        <a:lstStyle/>
        <a:p>
          <a:r>
            <a:rPr lang="en-GB" sz="2400" b="1" dirty="0">
              <a:solidFill>
                <a:srgbClr val="75452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Search and screening </a:t>
          </a:r>
        </a:p>
      </dgm:t>
    </dgm:pt>
    <dgm:pt modelId="{5C7F8D94-7188-1B47-83F0-31DAE30DEF86}" type="sibTrans" cxnId="{140940FB-E899-4B41-A233-CA864203CD5C}">
      <dgm:prSet/>
      <dgm:spPr/>
      <dgm:t>
        <a:bodyPr/>
        <a:lstStyle/>
        <a:p>
          <a:endParaRPr lang="en-GB">
            <a:solidFill>
              <a:srgbClr val="C67537"/>
            </a:solidFill>
          </a:endParaRPr>
        </a:p>
      </dgm:t>
    </dgm:pt>
    <dgm:pt modelId="{B0C150FE-62A1-9F45-BC61-156800F8F4DA}" type="parTrans" cxnId="{140940FB-E899-4B41-A233-CA864203CD5C}">
      <dgm:prSet/>
      <dgm:spPr/>
      <dgm:t>
        <a:bodyPr/>
        <a:lstStyle/>
        <a:p>
          <a:endParaRPr lang="en-GB">
            <a:solidFill>
              <a:srgbClr val="C67537"/>
            </a:solidFill>
          </a:endParaRPr>
        </a:p>
      </dgm:t>
    </dgm:pt>
    <dgm:pt modelId="{81722D9A-6B6F-F945-8154-F9F9B2503511}">
      <dgm:prSet custT="1"/>
      <dgm:spPr>
        <a:solidFill>
          <a:schemeClr val="bg2">
            <a:lumMod val="90000"/>
            <a:alpha val="54640"/>
          </a:schemeClr>
        </a:solidFill>
        <a:ln>
          <a:solidFill>
            <a:schemeClr val="accent1">
              <a:hueOff val="0"/>
              <a:satOff val="0"/>
              <a:lumOff val="0"/>
              <a:alpha val="12000"/>
            </a:schemeClr>
          </a:solidFill>
        </a:ln>
      </dgm:spPr>
      <dgm:t>
        <a:bodyPr/>
        <a:lstStyle/>
        <a:p>
          <a:r>
            <a:rPr lang="en-GB" sz="2400" dirty="0">
              <a:solidFill>
                <a:srgbClr val="844E2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PICO-based search strategy (with university librarian)</a:t>
          </a:r>
        </a:p>
      </dgm:t>
    </dgm:pt>
    <dgm:pt modelId="{90702D3E-3439-7B47-B717-6355D054F721}" type="sibTrans" cxnId="{6687C0D6-D001-684B-A588-6C3C69603B6B}">
      <dgm:prSet/>
      <dgm:spPr/>
      <dgm:t>
        <a:bodyPr/>
        <a:lstStyle/>
        <a:p>
          <a:endParaRPr lang="en-GB"/>
        </a:p>
      </dgm:t>
    </dgm:pt>
    <dgm:pt modelId="{AD24E4F0-E9E4-4046-AE26-E293F01C83DD}" type="parTrans" cxnId="{6687C0D6-D001-684B-A588-6C3C69603B6B}">
      <dgm:prSet/>
      <dgm:spPr/>
      <dgm:t>
        <a:bodyPr/>
        <a:lstStyle/>
        <a:p>
          <a:endParaRPr lang="en-GB"/>
        </a:p>
      </dgm:t>
    </dgm:pt>
    <dgm:pt modelId="{AFE93A7C-3967-F54F-A3D6-5294035699F2}">
      <dgm:prSet custT="1"/>
      <dgm:spPr/>
      <dgm:t>
        <a:bodyPr/>
        <a:lstStyle/>
        <a:p>
          <a:r>
            <a:rPr lang="en-GB" sz="2400" dirty="0">
              <a:solidFill>
                <a:srgbClr val="844E2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Databases: PubMed, Scopus, EBSCO, APA </a:t>
          </a:r>
          <a:r>
            <a:rPr lang="en-GB" sz="2400" dirty="0" err="1">
              <a:solidFill>
                <a:srgbClr val="844E2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PsycInfo</a:t>
          </a:r>
          <a:endParaRPr lang="en-GB" sz="2400" dirty="0">
            <a:solidFill>
              <a:srgbClr val="844E2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999E8F-DC68-5E48-AD53-ECED8070269B}" type="sibTrans" cxnId="{9DBD3495-D0CA-1646-B089-5F9704D93784}">
      <dgm:prSet/>
      <dgm:spPr/>
      <dgm:t>
        <a:bodyPr/>
        <a:lstStyle/>
        <a:p>
          <a:endParaRPr lang="en-GB"/>
        </a:p>
      </dgm:t>
    </dgm:pt>
    <dgm:pt modelId="{670AF562-CCF1-6B4D-9B12-C921F580A2B3}" type="parTrans" cxnId="{9DBD3495-D0CA-1646-B089-5F9704D93784}">
      <dgm:prSet/>
      <dgm:spPr/>
      <dgm:t>
        <a:bodyPr/>
        <a:lstStyle/>
        <a:p>
          <a:endParaRPr lang="en-GB"/>
        </a:p>
      </dgm:t>
    </dgm:pt>
    <dgm:pt modelId="{1E58D6D5-5033-CA4E-A167-AE5300EF0AA4}">
      <dgm:prSet custT="1"/>
      <dgm:spPr/>
      <dgm:t>
        <a:bodyPr/>
        <a:lstStyle/>
        <a:p>
          <a:r>
            <a:rPr lang="en-GB" sz="2400" dirty="0">
              <a:solidFill>
                <a:srgbClr val="844E2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Reference list hand-searching</a:t>
          </a:r>
        </a:p>
      </dgm:t>
    </dgm:pt>
    <dgm:pt modelId="{9E2541B7-F8E1-454A-AFDB-57DD0B88DA04}" type="sibTrans" cxnId="{3A2BDEBB-561A-954C-9B36-E83D4BBE8F84}">
      <dgm:prSet/>
      <dgm:spPr/>
      <dgm:t>
        <a:bodyPr/>
        <a:lstStyle/>
        <a:p>
          <a:endParaRPr lang="en-GB"/>
        </a:p>
      </dgm:t>
    </dgm:pt>
    <dgm:pt modelId="{D1BCD6DE-0ECE-7E45-A158-613556A773DC}" type="parTrans" cxnId="{3A2BDEBB-561A-954C-9B36-E83D4BBE8F84}">
      <dgm:prSet/>
      <dgm:spPr/>
      <dgm:t>
        <a:bodyPr/>
        <a:lstStyle/>
        <a:p>
          <a:endParaRPr lang="en-GB"/>
        </a:p>
      </dgm:t>
    </dgm:pt>
    <dgm:pt modelId="{2337F116-952B-634E-AE4F-CB442553A33F}">
      <dgm:prSet custT="1"/>
      <dgm:spPr/>
      <dgm:t>
        <a:bodyPr/>
        <a:lstStyle/>
        <a:p>
          <a:r>
            <a:rPr lang="en-GB" sz="2400" dirty="0">
              <a:solidFill>
                <a:srgbClr val="844E2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Multi-stage screening by multiple reviewers</a:t>
          </a:r>
        </a:p>
      </dgm:t>
    </dgm:pt>
    <dgm:pt modelId="{E7300625-AD10-E94D-BC3A-17A6424B2BAF}" type="sibTrans" cxnId="{B79D990F-1306-AF4E-94D7-01B601D38D46}">
      <dgm:prSet/>
      <dgm:spPr/>
      <dgm:t>
        <a:bodyPr/>
        <a:lstStyle/>
        <a:p>
          <a:endParaRPr lang="en-GB"/>
        </a:p>
      </dgm:t>
    </dgm:pt>
    <dgm:pt modelId="{521504AF-73DB-1A4C-8882-8615E56E3CFC}" type="parTrans" cxnId="{B79D990F-1306-AF4E-94D7-01B601D38D46}">
      <dgm:prSet/>
      <dgm:spPr/>
      <dgm:t>
        <a:bodyPr/>
        <a:lstStyle/>
        <a:p>
          <a:endParaRPr lang="en-GB"/>
        </a:p>
      </dgm:t>
    </dgm:pt>
    <dgm:pt modelId="{DAB0AE98-F14B-D343-BD17-8479942E453A}">
      <dgm:prSet custT="1"/>
      <dgm:spPr>
        <a:solidFill>
          <a:schemeClr val="bg2">
            <a:lumMod val="90000"/>
            <a:alpha val="54640"/>
          </a:schemeClr>
        </a:solidFill>
        <a:ln>
          <a:solidFill>
            <a:schemeClr val="accent1">
              <a:hueOff val="0"/>
              <a:satOff val="0"/>
              <a:lumOff val="0"/>
              <a:alpha val="12000"/>
            </a:schemeClr>
          </a:solidFill>
        </a:ln>
      </dgm:spPr>
      <dgm:t>
        <a:bodyPr/>
        <a:lstStyle/>
        <a:p>
          <a:pPr>
            <a:buFontTx/>
            <a:buNone/>
          </a:pPr>
          <a:r>
            <a:rPr lang="en-GB" sz="2400" dirty="0">
              <a:solidFill>
                <a:srgbClr val="844E2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Occupation-centered, child- or family-focused interventions</a:t>
          </a:r>
          <a:endParaRPr lang="en-GB" sz="2400" dirty="0">
            <a:solidFill>
              <a:srgbClr val="844E25"/>
            </a:solidFill>
          </a:endParaRPr>
        </a:p>
      </dgm:t>
    </dgm:pt>
    <dgm:pt modelId="{6FEBA07C-4D47-134D-8729-DF77304B3004}" type="parTrans" cxnId="{978DA190-A053-1C4A-BB9B-95F2A1A1A7A9}">
      <dgm:prSet/>
      <dgm:spPr/>
      <dgm:t>
        <a:bodyPr/>
        <a:lstStyle/>
        <a:p>
          <a:endParaRPr lang="en-GB"/>
        </a:p>
      </dgm:t>
    </dgm:pt>
    <dgm:pt modelId="{003472DD-3D35-2A48-9B5C-26BD27DE47B0}" type="sibTrans" cxnId="{978DA190-A053-1C4A-BB9B-95F2A1A1A7A9}">
      <dgm:prSet/>
      <dgm:spPr/>
      <dgm:t>
        <a:bodyPr/>
        <a:lstStyle/>
        <a:p>
          <a:endParaRPr lang="en-GB"/>
        </a:p>
      </dgm:t>
    </dgm:pt>
    <dgm:pt modelId="{FA31EF21-B488-1846-949E-301159E06B6B}" type="pres">
      <dgm:prSet presAssocID="{6D22BE31-9C9A-AB40-BD80-282408FE7327}" presName="linear" presStyleCnt="0">
        <dgm:presLayoutVars>
          <dgm:dir/>
          <dgm:animLvl val="lvl"/>
          <dgm:resizeHandles val="exact"/>
        </dgm:presLayoutVars>
      </dgm:prSet>
      <dgm:spPr/>
    </dgm:pt>
    <dgm:pt modelId="{09872D52-FE52-E34D-BC2E-54F421E4A567}" type="pres">
      <dgm:prSet presAssocID="{C64583BB-C73F-8940-9FF4-C5A42334BA5D}" presName="parentLin" presStyleCnt="0"/>
      <dgm:spPr/>
    </dgm:pt>
    <dgm:pt modelId="{5732568D-9B64-DB44-83AF-081D7786BA58}" type="pres">
      <dgm:prSet presAssocID="{C64583BB-C73F-8940-9FF4-C5A42334BA5D}" presName="parentLeftMargin" presStyleLbl="node1" presStyleIdx="0" presStyleCnt="3"/>
      <dgm:spPr/>
    </dgm:pt>
    <dgm:pt modelId="{9A21DD2B-4203-F24C-A8F7-78DF843E4930}" type="pres">
      <dgm:prSet presAssocID="{C64583BB-C73F-8940-9FF4-C5A42334BA5D}" presName="parentText" presStyleLbl="node1" presStyleIdx="0" presStyleCnt="3" custScaleX="126998" custScaleY="51967" custLinFactNeighborX="6917" custLinFactNeighborY="66110">
        <dgm:presLayoutVars>
          <dgm:chMax val="0"/>
          <dgm:bulletEnabled val="1"/>
        </dgm:presLayoutVars>
      </dgm:prSet>
      <dgm:spPr/>
    </dgm:pt>
    <dgm:pt modelId="{74603D19-F39D-F843-83F5-05E6CDE0A2AD}" type="pres">
      <dgm:prSet presAssocID="{C64583BB-C73F-8940-9FF4-C5A42334BA5D}" presName="negativeSpace" presStyleCnt="0"/>
      <dgm:spPr/>
    </dgm:pt>
    <dgm:pt modelId="{E3374A8D-24F8-B742-9A0D-71CE2302A7D7}" type="pres">
      <dgm:prSet presAssocID="{C64583BB-C73F-8940-9FF4-C5A42334BA5D}" presName="childText" presStyleLbl="conFgAcc1" presStyleIdx="0" presStyleCnt="3" custScaleY="116062" custLinFactY="27469" custLinFactNeighborX="-671" custLinFactNeighborY="100000">
        <dgm:presLayoutVars>
          <dgm:bulletEnabled val="1"/>
        </dgm:presLayoutVars>
      </dgm:prSet>
      <dgm:spPr/>
    </dgm:pt>
    <dgm:pt modelId="{6B08D2C6-2154-C649-BD85-3F108C35ACD9}" type="pres">
      <dgm:prSet presAssocID="{8420B92B-38C4-E34F-99F5-96F450754A08}" presName="spaceBetweenRectangles" presStyleCnt="0"/>
      <dgm:spPr/>
    </dgm:pt>
    <dgm:pt modelId="{04F7F127-0737-0243-970F-64F49B9E53FA}" type="pres">
      <dgm:prSet presAssocID="{4ACA4AD4-5522-DF43-AB4F-730848CB59F8}" presName="parentLin" presStyleCnt="0"/>
      <dgm:spPr/>
    </dgm:pt>
    <dgm:pt modelId="{D903AE60-6B3D-1E45-A9C8-403BE2FDE4FD}" type="pres">
      <dgm:prSet presAssocID="{4ACA4AD4-5522-DF43-AB4F-730848CB59F8}" presName="parentLeftMargin" presStyleLbl="node1" presStyleIdx="0" presStyleCnt="3"/>
      <dgm:spPr/>
    </dgm:pt>
    <dgm:pt modelId="{E13009E8-EB36-F84F-9330-DA5D5DBD43DC}" type="pres">
      <dgm:prSet presAssocID="{4ACA4AD4-5522-DF43-AB4F-730848CB59F8}" presName="parentText" presStyleLbl="node1" presStyleIdx="1" presStyleCnt="3" custScaleX="128266" custScaleY="74204" custLinFactNeighborX="-44243" custLinFactNeighborY="-4834">
        <dgm:presLayoutVars>
          <dgm:chMax val="0"/>
          <dgm:bulletEnabled val="1"/>
        </dgm:presLayoutVars>
      </dgm:prSet>
      <dgm:spPr/>
    </dgm:pt>
    <dgm:pt modelId="{70ECA2E2-7802-4842-A113-3797DD4D1DF7}" type="pres">
      <dgm:prSet presAssocID="{4ACA4AD4-5522-DF43-AB4F-730848CB59F8}" presName="negativeSpace" presStyleCnt="0"/>
      <dgm:spPr/>
    </dgm:pt>
    <dgm:pt modelId="{ACD5B66A-C2CE-674D-A159-5AB95EC10A12}" type="pres">
      <dgm:prSet presAssocID="{4ACA4AD4-5522-DF43-AB4F-730848CB59F8}" presName="childText" presStyleLbl="conFgAcc1" presStyleIdx="1" presStyleCnt="3" custScaleY="79666" custLinFactNeighborY="90902">
        <dgm:presLayoutVars>
          <dgm:bulletEnabled val="1"/>
        </dgm:presLayoutVars>
      </dgm:prSet>
      <dgm:spPr/>
    </dgm:pt>
    <dgm:pt modelId="{0C351C34-6E52-B34A-ACD4-2C83E5566A20}" type="pres">
      <dgm:prSet presAssocID="{502997B9-8590-1E47-8979-DCC8D18B2A26}" presName="spaceBetweenRectangles" presStyleCnt="0"/>
      <dgm:spPr/>
    </dgm:pt>
    <dgm:pt modelId="{EE3330B4-05AA-DE40-8566-1F40A415ED4E}" type="pres">
      <dgm:prSet presAssocID="{62E2185E-1C6C-3B43-9D5F-DA6BB8F02957}" presName="parentLin" presStyleCnt="0"/>
      <dgm:spPr/>
    </dgm:pt>
    <dgm:pt modelId="{D1D075BE-916A-9C46-BFCF-E9AE388D07A4}" type="pres">
      <dgm:prSet presAssocID="{62E2185E-1C6C-3B43-9D5F-DA6BB8F02957}" presName="parentLeftMargin" presStyleLbl="node1" presStyleIdx="1" presStyleCnt="3"/>
      <dgm:spPr/>
    </dgm:pt>
    <dgm:pt modelId="{B25F7753-38BE-E54D-94F5-23D65A5E5866}" type="pres">
      <dgm:prSet presAssocID="{62E2185E-1C6C-3B43-9D5F-DA6BB8F02957}" presName="parentText" presStyleLbl="node1" presStyleIdx="2" presStyleCnt="3" custScaleX="127145" custScaleY="76606" custLinFactNeighborX="-10755" custLinFactNeighborY="-14165">
        <dgm:presLayoutVars>
          <dgm:chMax val="0"/>
          <dgm:bulletEnabled val="1"/>
        </dgm:presLayoutVars>
      </dgm:prSet>
      <dgm:spPr/>
    </dgm:pt>
    <dgm:pt modelId="{73332C44-01D4-EA44-98D7-35ACDF689E49}" type="pres">
      <dgm:prSet presAssocID="{62E2185E-1C6C-3B43-9D5F-DA6BB8F02957}" presName="negativeSpace" presStyleCnt="0"/>
      <dgm:spPr/>
    </dgm:pt>
    <dgm:pt modelId="{58D6DC5A-D923-024D-BDD1-D3F2766A3CAC}" type="pres">
      <dgm:prSet presAssocID="{62E2185E-1C6C-3B43-9D5F-DA6BB8F02957}" presName="childText" presStyleLbl="conFgAcc1" presStyleIdx="2" presStyleCnt="3" custScaleY="98895" custLinFactNeighborX="742" custLinFactNeighborY="46769">
        <dgm:presLayoutVars>
          <dgm:bulletEnabled val="1"/>
        </dgm:presLayoutVars>
      </dgm:prSet>
      <dgm:spPr/>
    </dgm:pt>
  </dgm:ptLst>
  <dgm:cxnLst>
    <dgm:cxn modelId="{EEC3F304-5C92-B84F-856B-6DE704D35B42}" type="presOf" srcId="{C64583BB-C73F-8940-9FF4-C5A42334BA5D}" destId="{9A21DD2B-4203-F24C-A8F7-78DF843E4930}" srcOrd="1" destOrd="0" presId="urn:microsoft.com/office/officeart/2005/8/layout/list1"/>
    <dgm:cxn modelId="{B79D990F-1306-AF4E-94D7-01B601D38D46}" srcId="{62E2185E-1C6C-3B43-9D5F-DA6BB8F02957}" destId="{2337F116-952B-634E-AE4F-CB442553A33F}" srcOrd="3" destOrd="0" parTransId="{521504AF-73DB-1A4C-8882-8615E56E3CFC}" sibTransId="{E7300625-AD10-E94D-BC3A-17A6424B2BAF}"/>
    <dgm:cxn modelId="{833A411B-4A13-D246-B669-5EC86481C10B}" type="presOf" srcId="{04B73A6B-5555-AE40-8B0D-1EC25E467EC2}" destId="{E3374A8D-24F8-B742-9A0D-71CE2302A7D7}" srcOrd="0" destOrd="2" presId="urn:microsoft.com/office/officeart/2005/8/layout/list1"/>
    <dgm:cxn modelId="{51647C2D-4F32-804E-A776-DF83EBF0BE80}" srcId="{4ACA4AD4-5522-DF43-AB4F-730848CB59F8}" destId="{B19CC9EB-3B0F-6D4E-B9C4-974472329E59}" srcOrd="0" destOrd="0" parTransId="{BB22BE38-80B3-A946-ACB0-903A0C17A7FA}" sibTransId="{4A16C1B6-0066-3942-B86B-AE9C77DC9936}"/>
    <dgm:cxn modelId="{C2BC2E39-BC63-0F4B-8285-6D957A5D9861}" type="presOf" srcId="{C64583BB-C73F-8940-9FF4-C5A42334BA5D}" destId="{5732568D-9B64-DB44-83AF-081D7786BA58}" srcOrd="0" destOrd="0" presId="urn:microsoft.com/office/officeart/2005/8/layout/list1"/>
    <dgm:cxn modelId="{D8C3E339-9727-2941-BD4D-8FB9A7B2A502}" type="presOf" srcId="{4ACA4AD4-5522-DF43-AB4F-730848CB59F8}" destId="{D903AE60-6B3D-1E45-A9C8-403BE2FDE4FD}" srcOrd="0" destOrd="0" presId="urn:microsoft.com/office/officeart/2005/8/layout/list1"/>
    <dgm:cxn modelId="{6F65965C-E386-BE4F-AD0C-2E3DAC18E0D4}" type="presOf" srcId="{4DFAE463-8A9E-3845-B4BF-0E6827CBEC4E}" destId="{E3374A8D-24F8-B742-9A0D-71CE2302A7D7}" srcOrd="0" destOrd="1" presId="urn:microsoft.com/office/officeart/2005/8/layout/list1"/>
    <dgm:cxn modelId="{8B545860-038B-F74A-A73F-FE5EF6B8B14E}" type="presOf" srcId="{AFE93A7C-3967-F54F-A3D6-5294035699F2}" destId="{58D6DC5A-D923-024D-BDD1-D3F2766A3CAC}" srcOrd="0" destOrd="1" presId="urn:microsoft.com/office/officeart/2005/8/layout/list1"/>
    <dgm:cxn modelId="{DB86EE67-9D95-1947-9FA0-A20BEEF10759}" srcId="{C64583BB-C73F-8940-9FF4-C5A42334BA5D}" destId="{53A5DB74-18D5-DE42-8734-DBD432662B24}" srcOrd="3" destOrd="0" parTransId="{E7D156BB-D275-5A41-A4D0-B4D16811438D}" sibTransId="{9E7E57A9-62A3-A34F-BCDA-63A7F2C69857}"/>
    <dgm:cxn modelId="{0B815448-A3CC-7047-B3B5-852C814245FE}" type="presOf" srcId="{2337F116-952B-634E-AE4F-CB442553A33F}" destId="{58D6DC5A-D923-024D-BDD1-D3F2766A3CAC}" srcOrd="0" destOrd="3" presId="urn:microsoft.com/office/officeart/2005/8/layout/list1"/>
    <dgm:cxn modelId="{5E1A9575-D011-5441-B1CB-FC146160F7D9}" type="presOf" srcId="{B19CC9EB-3B0F-6D4E-B9C4-974472329E59}" destId="{ACD5B66A-C2CE-674D-A159-5AB95EC10A12}" srcOrd="0" destOrd="0" presId="urn:microsoft.com/office/officeart/2005/8/layout/list1"/>
    <dgm:cxn modelId="{5D206A85-AF77-FC44-AD2E-024F21BC683D}" type="presOf" srcId="{1E58D6D5-5033-CA4E-A167-AE5300EF0AA4}" destId="{58D6DC5A-D923-024D-BDD1-D3F2766A3CAC}" srcOrd="0" destOrd="2" presId="urn:microsoft.com/office/officeart/2005/8/layout/list1"/>
    <dgm:cxn modelId="{CFFC8790-4D67-A341-9DCE-D7FF011EAF8B}" srcId="{C64583BB-C73F-8940-9FF4-C5A42334BA5D}" destId="{04B73A6B-5555-AE40-8B0D-1EC25E467EC2}" srcOrd="2" destOrd="0" parTransId="{2F20F73A-332E-5540-8900-8526B1FC820D}" sibTransId="{6102544A-870A-D948-9C66-3F3CDDE819CB}"/>
    <dgm:cxn modelId="{978DA190-A053-1C4A-BB9B-95F2A1A1A7A9}" srcId="{C64583BB-C73F-8940-9FF4-C5A42334BA5D}" destId="{DAB0AE98-F14B-D343-BD17-8479942E453A}" srcOrd="0" destOrd="0" parTransId="{6FEBA07C-4D47-134D-8729-DF77304B3004}" sibTransId="{003472DD-3D35-2A48-9B5C-26BD27DE47B0}"/>
    <dgm:cxn modelId="{9DBD3495-D0CA-1646-B089-5F9704D93784}" srcId="{62E2185E-1C6C-3B43-9D5F-DA6BB8F02957}" destId="{AFE93A7C-3967-F54F-A3D6-5294035699F2}" srcOrd="1" destOrd="0" parTransId="{670AF562-CCF1-6B4D-9B12-C921F580A2B3}" sibTransId="{57999E8F-DC68-5E48-AD53-ECED8070269B}"/>
    <dgm:cxn modelId="{81916598-38F6-AD45-B6E4-18BD343EFF9A}" type="presOf" srcId="{4ACA4AD4-5522-DF43-AB4F-730848CB59F8}" destId="{E13009E8-EB36-F84F-9330-DA5D5DBD43DC}" srcOrd="1" destOrd="0" presId="urn:microsoft.com/office/officeart/2005/8/layout/list1"/>
    <dgm:cxn modelId="{F4E34AA0-08CD-AC4E-907A-9D5B81EC897D}" type="presOf" srcId="{62E2185E-1C6C-3B43-9D5F-DA6BB8F02957}" destId="{D1D075BE-916A-9C46-BFCF-E9AE388D07A4}" srcOrd="0" destOrd="0" presId="urn:microsoft.com/office/officeart/2005/8/layout/list1"/>
    <dgm:cxn modelId="{CF1E57A2-CEC2-F14B-9B9A-7505FC89E475}" type="presOf" srcId="{53A5DB74-18D5-DE42-8734-DBD432662B24}" destId="{E3374A8D-24F8-B742-9A0D-71CE2302A7D7}" srcOrd="0" destOrd="3" presId="urn:microsoft.com/office/officeart/2005/8/layout/list1"/>
    <dgm:cxn modelId="{3C3EC7AA-B5F2-ED4C-B774-14353332BB86}" srcId="{6D22BE31-9C9A-AB40-BD80-282408FE7327}" destId="{C64583BB-C73F-8940-9FF4-C5A42334BA5D}" srcOrd="0" destOrd="0" parTransId="{F50D0EC5-0C9E-894B-A3D4-E87EF66D21D3}" sibTransId="{8420B92B-38C4-E34F-99F5-96F450754A08}"/>
    <dgm:cxn modelId="{4EA123AB-DCD8-144F-990F-FFF16A463F71}" type="presOf" srcId="{DAB0AE98-F14B-D343-BD17-8479942E453A}" destId="{E3374A8D-24F8-B742-9A0D-71CE2302A7D7}" srcOrd="0" destOrd="0" presId="urn:microsoft.com/office/officeart/2005/8/layout/list1"/>
    <dgm:cxn modelId="{3A2BDEBB-561A-954C-9B36-E83D4BBE8F84}" srcId="{62E2185E-1C6C-3B43-9D5F-DA6BB8F02957}" destId="{1E58D6D5-5033-CA4E-A167-AE5300EF0AA4}" srcOrd="2" destOrd="0" parTransId="{D1BCD6DE-0ECE-7E45-A158-613556A773DC}" sibTransId="{9E2541B7-F8E1-454A-AFDB-57DD0B88DA04}"/>
    <dgm:cxn modelId="{79AF29C3-9237-AB41-8F78-690B500A8243}" srcId="{C64583BB-C73F-8940-9FF4-C5A42334BA5D}" destId="{4DFAE463-8A9E-3845-B4BF-0E6827CBEC4E}" srcOrd="1" destOrd="0" parTransId="{4412D521-DD62-DC4C-A54D-1EEF842BB4CA}" sibTransId="{18B367FB-EBE6-C54E-9FAD-9281B5250465}"/>
    <dgm:cxn modelId="{BC1070C6-FEA3-4346-8970-ED6A9E1E7F4F}" type="presOf" srcId="{62E2185E-1C6C-3B43-9D5F-DA6BB8F02957}" destId="{B25F7753-38BE-E54D-94F5-23D65A5E5866}" srcOrd="1" destOrd="0" presId="urn:microsoft.com/office/officeart/2005/8/layout/list1"/>
    <dgm:cxn modelId="{94FE84D2-2DD4-4C45-845A-E2E5F2232ED1}" type="presOf" srcId="{6D22BE31-9C9A-AB40-BD80-282408FE7327}" destId="{FA31EF21-B488-1846-949E-301159E06B6B}" srcOrd="0" destOrd="0" presId="urn:microsoft.com/office/officeart/2005/8/layout/list1"/>
    <dgm:cxn modelId="{6687C0D6-D001-684B-A588-6C3C69603B6B}" srcId="{62E2185E-1C6C-3B43-9D5F-DA6BB8F02957}" destId="{81722D9A-6B6F-F945-8154-F9F9B2503511}" srcOrd="0" destOrd="0" parTransId="{AD24E4F0-E9E4-4046-AE26-E293F01C83DD}" sibTransId="{90702D3E-3439-7B47-B717-6355D054F721}"/>
    <dgm:cxn modelId="{FF0345ED-33BC-6E43-A7E5-A2549318245A}" type="presOf" srcId="{81722D9A-6B6F-F945-8154-F9F9B2503511}" destId="{58D6DC5A-D923-024D-BDD1-D3F2766A3CAC}" srcOrd="0" destOrd="0" presId="urn:microsoft.com/office/officeart/2005/8/layout/list1"/>
    <dgm:cxn modelId="{140940FB-E899-4B41-A233-CA864203CD5C}" srcId="{6D22BE31-9C9A-AB40-BD80-282408FE7327}" destId="{62E2185E-1C6C-3B43-9D5F-DA6BB8F02957}" srcOrd="2" destOrd="0" parTransId="{B0C150FE-62A1-9F45-BC61-156800F8F4DA}" sibTransId="{5C7F8D94-7188-1B47-83F0-31DAE30DEF86}"/>
    <dgm:cxn modelId="{94F8D5FD-C080-5442-9207-77700C3BA912}" srcId="{6D22BE31-9C9A-AB40-BD80-282408FE7327}" destId="{4ACA4AD4-5522-DF43-AB4F-730848CB59F8}" srcOrd="1" destOrd="0" parTransId="{2FE8F7DC-D478-B943-8257-9D1CD8C956D4}" sibTransId="{502997B9-8590-1E47-8979-DCC8D18B2A26}"/>
    <dgm:cxn modelId="{78725381-1D63-E845-9492-3D54AE3F19FF}" type="presParOf" srcId="{FA31EF21-B488-1846-949E-301159E06B6B}" destId="{09872D52-FE52-E34D-BC2E-54F421E4A567}" srcOrd="0" destOrd="0" presId="urn:microsoft.com/office/officeart/2005/8/layout/list1"/>
    <dgm:cxn modelId="{D49EA607-4D7F-DA47-B11B-19B5DBB6F057}" type="presParOf" srcId="{09872D52-FE52-E34D-BC2E-54F421E4A567}" destId="{5732568D-9B64-DB44-83AF-081D7786BA58}" srcOrd="0" destOrd="0" presId="urn:microsoft.com/office/officeart/2005/8/layout/list1"/>
    <dgm:cxn modelId="{E6DEA5ED-8D5C-5047-8718-8529AD5EADAE}" type="presParOf" srcId="{09872D52-FE52-E34D-BC2E-54F421E4A567}" destId="{9A21DD2B-4203-F24C-A8F7-78DF843E4930}" srcOrd="1" destOrd="0" presId="urn:microsoft.com/office/officeart/2005/8/layout/list1"/>
    <dgm:cxn modelId="{F9A2E7A4-81F7-5345-BD6F-BB03AE0898D0}" type="presParOf" srcId="{FA31EF21-B488-1846-949E-301159E06B6B}" destId="{74603D19-F39D-F843-83F5-05E6CDE0A2AD}" srcOrd="1" destOrd="0" presId="urn:microsoft.com/office/officeart/2005/8/layout/list1"/>
    <dgm:cxn modelId="{508D88CF-FA5D-D540-A79D-864E11C4C54D}" type="presParOf" srcId="{FA31EF21-B488-1846-949E-301159E06B6B}" destId="{E3374A8D-24F8-B742-9A0D-71CE2302A7D7}" srcOrd="2" destOrd="0" presId="urn:microsoft.com/office/officeart/2005/8/layout/list1"/>
    <dgm:cxn modelId="{72349A99-706F-734E-AEEA-DAFCBCBA889D}" type="presParOf" srcId="{FA31EF21-B488-1846-949E-301159E06B6B}" destId="{6B08D2C6-2154-C649-BD85-3F108C35ACD9}" srcOrd="3" destOrd="0" presId="urn:microsoft.com/office/officeart/2005/8/layout/list1"/>
    <dgm:cxn modelId="{D4D121CE-7FCA-504A-B497-C22C246A3160}" type="presParOf" srcId="{FA31EF21-B488-1846-949E-301159E06B6B}" destId="{04F7F127-0737-0243-970F-64F49B9E53FA}" srcOrd="4" destOrd="0" presId="urn:microsoft.com/office/officeart/2005/8/layout/list1"/>
    <dgm:cxn modelId="{4C87E4EF-4CD4-B34D-9318-4697648428A5}" type="presParOf" srcId="{04F7F127-0737-0243-970F-64F49B9E53FA}" destId="{D903AE60-6B3D-1E45-A9C8-403BE2FDE4FD}" srcOrd="0" destOrd="0" presId="urn:microsoft.com/office/officeart/2005/8/layout/list1"/>
    <dgm:cxn modelId="{F3ED3330-54AC-D34C-9DAF-5059976D4F0F}" type="presParOf" srcId="{04F7F127-0737-0243-970F-64F49B9E53FA}" destId="{E13009E8-EB36-F84F-9330-DA5D5DBD43DC}" srcOrd="1" destOrd="0" presId="urn:microsoft.com/office/officeart/2005/8/layout/list1"/>
    <dgm:cxn modelId="{7E01D331-45FF-FF44-A5C9-0E84CB29272E}" type="presParOf" srcId="{FA31EF21-B488-1846-949E-301159E06B6B}" destId="{70ECA2E2-7802-4842-A113-3797DD4D1DF7}" srcOrd="5" destOrd="0" presId="urn:microsoft.com/office/officeart/2005/8/layout/list1"/>
    <dgm:cxn modelId="{58EEFC47-8F92-8540-B07C-7FCB726C44DB}" type="presParOf" srcId="{FA31EF21-B488-1846-949E-301159E06B6B}" destId="{ACD5B66A-C2CE-674D-A159-5AB95EC10A12}" srcOrd="6" destOrd="0" presId="urn:microsoft.com/office/officeart/2005/8/layout/list1"/>
    <dgm:cxn modelId="{89756865-2242-0A4B-AD69-C7A0640CAEC0}" type="presParOf" srcId="{FA31EF21-B488-1846-949E-301159E06B6B}" destId="{0C351C34-6E52-B34A-ACD4-2C83E5566A20}" srcOrd="7" destOrd="0" presId="urn:microsoft.com/office/officeart/2005/8/layout/list1"/>
    <dgm:cxn modelId="{1715A8D8-9D2D-F04B-8DB5-83B93ECF0021}" type="presParOf" srcId="{FA31EF21-B488-1846-949E-301159E06B6B}" destId="{EE3330B4-05AA-DE40-8566-1F40A415ED4E}" srcOrd="8" destOrd="0" presId="urn:microsoft.com/office/officeart/2005/8/layout/list1"/>
    <dgm:cxn modelId="{FBAEC7E9-EBB4-C246-9EC9-857B01A903B0}" type="presParOf" srcId="{EE3330B4-05AA-DE40-8566-1F40A415ED4E}" destId="{D1D075BE-916A-9C46-BFCF-E9AE388D07A4}" srcOrd="0" destOrd="0" presId="urn:microsoft.com/office/officeart/2005/8/layout/list1"/>
    <dgm:cxn modelId="{D84A5796-E88C-A949-9ADF-6B59C68A84D7}" type="presParOf" srcId="{EE3330B4-05AA-DE40-8566-1F40A415ED4E}" destId="{B25F7753-38BE-E54D-94F5-23D65A5E5866}" srcOrd="1" destOrd="0" presId="urn:microsoft.com/office/officeart/2005/8/layout/list1"/>
    <dgm:cxn modelId="{8506155C-9C69-D941-A91A-96234F38E347}" type="presParOf" srcId="{FA31EF21-B488-1846-949E-301159E06B6B}" destId="{73332C44-01D4-EA44-98D7-35ACDF689E49}" srcOrd="9" destOrd="0" presId="urn:microsoft.com/office/officeart/2005/8/layout/list1"/>
    <dgm:cxn modelId="{0C2B27A2-6E8E-6C46-8E06-36764494ABD5}" type="presParOf" srcId="{FA31EF21-B488-1846-949E-301159E06B6B}" destId="{58D6DC5A-D923-024D-BDD1-D3F2766A3CA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22BE31-9C9A-AB40-BD80-282408FE7327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39626DA-AC2D-2D4C-B144-A976936E1804}">
      <dgm:prSet custT="1"/>
      <dgm:spPr>
        <a:solidFill>
          <a:schemeClr val="bg2">
            <a:lumMod val="75000"/>
            <a:alpha val="51000"/>
          </a:schemeClr>
        </a:solidFill>
        <a:ln>
          <a:noFill/>
        </a:ln>
      </dgm:spPr>
      <dgm:t>
        <a:bodyPr lIns="288000" rIns="288000"/>
        <a:lstStyle/>
        <a:p>
          <a:r>
            <a:rPr lang="en-GB" sz="2800" b="1" i="0" u="none" dirty="0">
              <a:solidFill>
                <a:srgbClr val="75452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Synthesis &amp; quality appraisal</a:t>
          </a:r>
          <a:endParaRPr lang="en-GB" sz="2800" b="1" dirty="0">
            <a:solidFill>
              <a:srgbClr val="75452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A5A3EF-BDB7-5E4E-B425-E05271276911}" type="sibTrans" cxnId="{3598BBD8-298E-B843-B9DF-C226B6F6261F}">
      <dgm:prSet/>
      <dgm:spPr/>
      <dgm:t>
        <a:bodyPr/>
        <a:lstStyle/>
        <a:p>
          <a:endParaRPr lang="en-GB">
            <a:solidFill>
              <a:srgbClr val="C67537"/>
            </a:solidFill>
          </a:endParaRPr>
        </a:p>
      </dgm:t>
    </dgm:pt>
    <dgm:pt modelId="{668545BA-EF06-7C4B-9783-3F0F7BB2BF25}" type="parTrans" cxnId="{3598BBD8-298E-B843-B9DF-C226B6F6261F}">
      <dgm:prSet/>
      <dgm:spPr/>
      <dgm:t>
        <a:bodyPr/>
        <a:lstStyle/>
        <a:p>
          <a:endParaRPr lang="en-GB">
            <a:solidFill>
              <a:srgbClr val="C67537"/>
            </a:solidFill>
          </a:endParaRPr>
        </a:p>
      </dgm:t>
    </dgm:pt>
    <dgm:pt modelId="{807543AA-4399-7848-A792-CE7E412412DD}">
      <dgm:prSet custT="1"/>
      <dgm:spPr>
        <a:solidFill>
          <a:schemeClr val="bg2">
            <a:lumMod val="90000"/>
            <a:alpha val="54640"/>
          </a:schemeClr>
        </a:solidFill>
        <a:ln>
          <a:solidFill>
            <a:schemeClr val="accent1">
              <a:hueOff val="0"/>
              <a:satOff val="0"/>
              <a:lumOff val="0"/>
              <a:alpha val="12000"/>
            </a:schemeClr>
          </a:solidFill>
        </a:ln>
      </dgm:spPr>
      <dgm:t>
        <a:bodyPr/>
        <a:lstStyle/>
        <a:p>
          <a:r>
            <a:rPr lang="en-GB" sz="2400" dirty="0">
              <a:solidFill>
                <a:srgbClr val="844E2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Thematic synthesis focused on participation in everyday activities</a:t>
          </a:r>
        </a:p>
      </dgm:t>
    </dgm:pt>
    <dgm:pt modelId="{58F3A809-6675-5944-B5F6-712D50F7A107}" type="sibTrans" cxnId="{EB99999B-32AC-3144-A572-F711DF0C028C}">
      <dgm:prSet/>
      <dgm:spPr/>
      <dgm:t>
        <a:bodyPr/>
        <a:lstStyle/>
        <a:p>
          <a:endParaRPr lang="en-GB"/>
        </a:p>
      </dgm:t>
    </dgm:pt>
    <dgm:pt modelId="{83A1A0B3-4956-8E4C-A893-569856F66120}" type="parTrans" cxnId="{EB99999B-32AC-3144-A572-F711DF0C028C}">
      <dgm:prSet/>
      <dgm:spPr/>
      <dgm:t>
        <a:bodyPr/>
        <a:lstStyle/>
        <a:p>
          <a:endParaRPr lang="en-GB"/>
        </a:p>
      </dgm:t>
    </dgm:pt>
    <dgm:pt modelId="{38DF5D6A-87F3-A748-8152-E987354107FB}">
      <dgm:prSet custT="1"/>
      <dgm:spPr/>
      <dgm:t>
        <a:bodyPr/>
        <a:lstStyle/>
        <a:p>
          <a:r>
            <a:rPr lang="en-GB" sz="2400" dirty="0">
              <a:solidFill>
                <a:srgbClr val="844E2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Quality appraisal: </a:t>
          </a:r>
          <a:r>
            <a:rPr lang="en-GB" sz="2400" dirty="0" err="1">
              <a:solidFill>
                <a:srgbClr val="844E2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RoB</a:t>
          </a:r>
          <a:r>
            <a:rPr lang="en-GB" sz="2400" dirty="0">
              <a:solidFill>
                <a:srgbClr val="844E2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2, JBI, MMAT, GRADE-</a:t>
          </a:r>
          <a:r>
            <a:rPr lang="en-GB" sz="2400" dirty="0" err="1">
              <a:solidFill>
                <a:srgbClr val="844E2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CERQual</a:t>
          </a:r>
          <a:endParaRPr lang="en-GB" sz="2400" dirty="0">
            <a:solidFill>
              <a:srgbClr val="844E2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4B663B-9E9E-AE4D-BE94-1C55807A358A}" type="sibTrans" cxnId="{7A3CC5B6-0743-FE4D-85F1-CE69841F2AA7}">
      <dgm:prSet/>
      <dgm:spPr/>
      <dgm:t>
        <a:bodyPr/>
        <a:lstStyle/>
        <a:p>
          <a:endParaRPr lang="en-GB"/>
        </a:p>
      </dgm:t>
    </dgm:pt>
    <dgm:pt modelId="{9DDC6A3E-481D-0A4F-805E-C93C40D814E4}" type="parTrans" cxnId="{7A3CC5B6-0743-FE4D-85F1-CE69841F2AA7}">
      <dgm:prSet/>
      <dgm:spPr/>
      <dgm:t>
        <a:bodyPr/>
        <a:lstStyle/>
        <a:p>
          <a:endParaRPr lang="en-GB"/>
        </a:p>
      </dgm:t>
    </dgm:pt>
    <dgm:pt modelId="{A6EFF36A-6FC9-4D4D-8B91-67CDB267DF5A}">
      <dgm:prSet custT="1"/>
      <dgm:spPr>
        <a:solidFill>
          <a:schemeClr val="bg2">
            <a:lumMod val="75000"/>
            <a:alpha val="51000"/>
          </a:schemeClr>
        </a:solidFill>
        <a:ln>
          <a:noFill/>
        </a:ln>
      </dgm:spPr>
      <dgm:t>
        <a:bodyPr lIns="288000" rIns="288000"/>
        <a:lstStyle/>
        <a:p>
          <a:r>
            <a:rPr lang="en-GB" sz="2800" b="1" dirty="0">
              <a:solidFill>
                <a:srgbClr val="75452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Reporting and registration</a:t>
          </a:r>
        </a:p>
      </dgm:t>
    </dgm:pt>
    <dgm:pt modelId="{0BDBE55E-B156-4D49-A946-6EB25924EB0E}" type="sibTrans" cxnId="{5ABCE855-F899-804D-871B-2558858AFA48}">
      <dgm:prSet/>
      <dgm:spPr/>
      <dgm:t>
        <a:bodyPr/>
        <a:lstStyle/>
        <a:p>
          <a:endParaRPr lang="en-GB">
            <a:solidFill>
              <a:srgbClr val="C67537"/>
            </a:solidFill>
          </a:endParaRPr>
        </a:p>
      </dgm:t>
    </dgm:pt>
    <dgm:pt modelId="{24753356-E7A5-2943-BF96-88F6A6DB5F47}" type="parTrans" cxnId="{5ABCE855-F899-804D-871B-2558858AFA48}">
      <dgm:prSet/>
      <dgm:spPr/>
      <dgm:t>
        <a:bodyPr/>
        <a:lstStyle/>
        <a:p>
          <a:endParaRPr lang="en-GB">
            <a:solidFill>
              <a:srgbClr val="C67537"/>
            </a:solidFill>
          </a:endParaRPr>
        </a:p>
      </dgm:t>
    </dgm:pt>
    <dgm:pt modelId="{A5C657DE-E967-8F45-85F8-72F97AAF5FE9}">
      <dgm:prSet custT="1"/>
      <dgm:spPr>
        <a:solidFill>
          <a:schemeClr val="bg2">
            <a:lumMod val="90000"/>
            <a:alpha val="54640"/>
          </a:schemeClr>
        </a:solidFill>
        <a:ln>
          <a:solidFill>
            <a:schemeClr val="accent1">
              <a:hueOff val="0"/>
              <a:satOff val="0"/>
              <a:lumOff val="0"/>
              <a:alpha val="12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400" dirty="0">
              <a:solidFill>
                <a:srgbClr val="844E2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PRISMA guidelines followed</a:t>
          </a:r>
        </a:p>
      </dgm:t>
    </dgm:pt>
    <dgm:pt modelId="{C2094D4D-FF47-B747-9EC9-938EACDA3314}" type="sibTrans" cxnId="{4186C19E-7F28-2248-B439-4D29FDCE9A8A}">
      <dgm:prSet/>
      <dgm:spPr/>
      <dgm:t>
        <a:bodyPr/>
        <a:lstStyle/>
        <a:p>
          <a:endParaRPr lang="en-GB">
            <a:solidFill>
              <a:srgbClr val="C67537"/>
            </a:solidFill>
          </a:endParaRPr>
        </a:p>
      </dgm:t>
    </dgm:pt>
    <dgm:pt modelId="{D73A79BA-406F-2F40-9C50-BDE2FA61D57E}" type="parTrans" cxnId="{4186C19E-7F28-2248-B439-4D29FDCE9A8A}">
      <dgm:prSet/>
      <dgm:spPr/>
      <dgm:t>
        <a:bodyPr/>
        <a:lstStyle/>
        <a:p>
          <a:endParaRPr lang="en-GB">
            <a:solidFill>
              <a:srgbClr val="C67537"/>
            </a:solidFill>
          </a:endParaRPr>
        </a:p>
      </dgm:t>
    </dgm:pt>
    <dgm:pt modelId="{91E26BD3-CFC7-7147-BF79-1CA706E9C310}">
      <dgm:prSet custT="1"/>
      <dgm:spPr>
        <a:solidFill>
          <a:schemeClr val="bg2">
            <a:lumMod val="90000"/>
            <a:alpha val="54640"/>
          </a:schemeClr>
        </a:solidFill>
        <a:ln>
          <a:solidFill>
            <a:schemeClr val="accent1">
              <a:hueOff val="0"/>
              <a:satOff val="0"/>
              <a:lumOff val="0"/>
              <a:alpha val="12000"/>
            </a:schemeClr>
          </a:solidFill>
        </a:ln>
      </dgm:spPr>
      <dgm:t>
        <a:bodyPr/>
        <a:lstStyle/>
        <a:p>
          <a:r>
            <a:rPr lang="en-GB" sz="2400" b="0" i="0" u="none" dirty="0">
              <a:solidFill>
                <a:srgbClr val="844E2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PROSPERO: CRD42024590280</a:t>
          </a:r>
          <a:endParaRPr lang="en-GB" sz="2400" b="0" dirty="0">
            <a:solidFill>
              <a:srgbClr val="844E2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AB7385-51B6-F84A-AE1E-3767F30F92F7}" type="sibTrans" cxnId="{D301DA23-DAC5-454C-A447-939CF5D05DA2}">
      <dgm:prSet/>
      <dgm:spPr/>
      <dgm:t>
        <a:bodyPr/>
        <a:lstStyle/>
        <a:p>
          <a:endParaRPr lang="en-GB"/>
        </a:p>
      </dgm:t>
    </dgm:pt>
    <dgm:pt modelId="{EB85536F-4808-0043-9D53-092AB2F93636}" type="parTrans" cxnId="{D301DA23-DAC5-454C-A447-939CF5D05DA2}">
      <dgm:prSet/>
      <dgm:spPr/>
      <dgm:t>
        <a:bodyPr/>
        <a:lstStyle/>
        <a:p>
          <a:endParaRPr lang="en-GB"/>
        </a:p>
      </dgm:t>
    </dgm:pt>
    <dgm:pt modelId="{FA31EF21-B488-1846-949E-301159E06B6B}" type="pres">
      <dgm:prSet presAssocID="{6D22BE31-9C9A-AB40-BD80-282408FE7327}" presName="linear" presStyleCnt="0">
        <dgm:presLayoutVars>
          <dgm:dir/>
          <dgm:animLvl val="lvl"/>
          <dgm:resizeHandles val="exact"/>
        </dgm:presLayoutVars>
      </dgm:prSet>
      <dgm:spPr/>
    </dgm:pt>
    <dgm:pt modelId="{FD3595B8-219E-F44C-881B-DE9223045A6F}" type="pres">
      <dgm:prSet presAssocID="{E39626DA-AC2D-2D4C-B144-A976936E1804}" presName="parentLin" presStyleCnt="0"/>
      <dgm:spPr/>
    </dgm:pt>
    <dgm:pt modelId="{A1B75BC5-15C5-6E40-991E-0E6F07C4BFB4}" type="pres">
      <dgm:prSet presAssocID="{E39626DA-AC2D-2D4C-B144-A976936E1804}" presName="parentLeftMargin" presStyleLbl="node1" presStyleIdx="0" presStyleCnt="2"/>
      <dgm:spPr/>
    </dgm:pt>
    <dgm:pt modelId="{23E185A9-6919-F34E-8F0A-9C637C610FEE}" type="pres">
      <dgm:prSet presAssocID="{E39626DA-AC2D-2D4C-B144-A976936E1804}" presName="parentText" presStyleLbl="node1" presStyleIdx="0" presStyleCnt="2" custScaleX="123221" custScaleY="64379" custLinFactNeighborX="-6462" custLinFactNeighborY="-17852">
        <dgm:presLayoutVars>
          <dgm:chMax val="0"/>
          <dgm:bulletEnabled val="1"/>
        </dgm:presLayoutVars>
      </dgm:prSet>
      <dgm:spPr/>
    </dgm:pt>
    <dgm:pt modelId="{14567064-5E92-E845-B3A3-1AEE2FBA427D}" type="pres">
      <dgm:prSet presAssocID="{E39626DA-AC2D-2D4C-B144-A976936E1804}" presName="negativeSpace" presStyleCnt="0"/>
      <dgm:spPr/>
    </dgm:pt>
    <dgm:pt modelId="{0C38AAEB-A7F1-334F-B003-FCA0C1D5D6FC}" type="pres">
      <dgm:prSet presAssocID="{E39626DA-AC2D-2D4C-B144-A976936E1804}" presName="childText" presStyleLbl="conFgAcc1" presStyleIdx="0" presStyleCnt="2" custScaleY="57055" custLinFactY="7407" custLinFactNeighborY="100000">
        <dgm:presLayoutVars>
          <dgm:bulletEnabled val="1"/>
        </dgm:presLayoutVars>
      </dgm:prSet>
      <dgm:spPr/>
    </dgm:pt>
    <dgm:pt modelId="{42F78A4E-2218-624C-B1F4-4BA77DD4003B}" type="pres">
      <dgm:prSet presAssocID="{06A5A3EF-BDB7-5E4E-B425-E05271276911}" presName="spaceBetweenRectangles" presStyleCnt="0"/>
      <dgm:spPr/>
    </dgm:pt>
    <dgm:pt modelId="{95DAF28B-F17A-AA45-BB56-E3B4ED7A7995}" type="pres">
      <dgm:prSet presAssocID="{A6EFF36A-6FC9-4D4D-8B91-67CDB267DF5A}" presName="parentLin" presStyleCnt="0"/>
      <dgm:spPr/>
    </dgm:pt>
    <dgm:pt modelId="{92DDF689-A446-F540-82D9-5CE82981C4CE}" type="pres">
      <dgm:prSet presAssocID="{A6EFF36A-6FC9-4D4D-8B91-67CDB267DF5A}" presName="parentLeftMargin" presStyleLbl="node1" presStyleIdx="0" presStyleCnt="2"/>
      <dgm:spPr/>
    </dgm:pt>
    <dgm:pt modelId="{EC997590-84EB-EB41-9FB3-428D8DA77006}" type="pres">
      <dgm:prSet presAssocID="{A6EFF36A-6FC9-4D4D-8B91-67CDB267DF5A}" presName="parentText" presStyleLbl="node1" presStyleIdx="1" presStyleCnt="2" custScaleX="123219" custScaleY="70181" custLinFactNeighborX="-865" custLinFactNeighborY="9682">
        <dgm:presLayoutVars>
          <dgm:chMax val="0"/>
          <dgm:bulletEnabled val="1"/>
        </dgm:presLayoutVars>
      </dgm:prSet>
      <dgm:spPr/>
    </dgm:pt>
    <dgm:pt modelId="{C3A05EDE-BD6F-6548-A4E5-DD03895F9DD6}" type="pres">
      <dgm:prSet presAssocID="{A6EFF36A-6FC9-4D4D-8B91-67CDB267DF5A}" presName="negativeSpace" presStyleCnt="0"/>
      <dgm:spPr/>
    </dgm:pt>
    <dgm:pt modelId="{12BAD6A0-2081-784A-9A70-BA2FBCD26128}" type="pres">
      <dgm:prSet presAssocID="{A6EFF36A-6FC9-4D4D-8B91-67CDB267DF5A}" presName="childText" presStyleLbl="conFgAcc1" presStyleIdx="1" presStyleCnt="2" custScaleY="73943" custLinFactNeighborX="-189" custLinFactNeighborY="95006">
        <dgm:presLayoutVars>
          <dgm:bulletEnabled val="1"/>
        </dgm:presLayoutVars>
      </dgm:prSet>
      <dgm:spPr/>
    </dgm:pt>
  </dgm:ptLst>
  <dgm:cxnLst>
    <dgm:cxn modelId="{F66D5D23-A88D-654B-9FB2-FF957342B69F}" type="presOf" srcId="{A6EFF36A-6FC9-4D4D-8B91-67CDB267DF5A}" destId="{92DDF689-A446-F540-82D9-5CE82981C4CE}" srcOrd="0" destOrd="0" presId="urn:microsoft.com/office/officeart/2005/8/layout/list1"/>
    <dgm:cxn modelId="{D301DA23-DAC5-454C-A447-939CF5D05DA2}" srcId="{A6EFF36A-6FC9-4D4D-8B91-67CDB267DF5A}" destId="{91E26BD3-CFC7-7147-BF79-1CA706E9C310}" srcOrd="1" destOrd="0" parTransId="{EB85536F-4808-0043-9D53-092AB2F93636}" sibTransId="{A9AB7385-51B6-F84A-AE1E-3767F30F92F7}"/>
    <dgm:cxn modelId="{0FFA5637-E46A-6E49-A755-DDA263648192}" type="presOf" srcId="{E39626DA-AC2D-2D4C-B144-A976936E1804}" destId="{23E185A9-6919-F34E-8F0A-9C637C610FEE}" srcOrd="1" destOrd="0" presId="urn:microsoft.com/office/officeart/2005/8/layout/list1"/>
    <dgm:cxn modelId="{25872C3B-7675-7E45-A5DD-E5065C4D50DB}" type="presOf" srcId="{38DF5D6A-87F3-A748-8152-E987354107FB}" destId="{0C38AAEB-A7F1-334F-B003-FCA0C1D5D6FC}" srcOrd="0" destOrd="1" presId="urn:microsoft.com/office/officeart/2005/8/layout/list1"/>
    <dgm:cxn modelId="{0C93E73F-69AC-1348-87F4-B3B8C341AD70}" type="presOf" srcId="{91E26BD3-CFC7-7147-BF79-1CA706E9C310}" destId="{12BAD6A0-2081-784A-9A70-BA2FBCD26128}" srcOrd="0" destOrd="1" presId="urn:microsoft.com/office/officeart/2005/8/layout/list1"/>
    <dgm:cxn modelId="{E976AD69-A711-A74A-8369-16D6B9330F24}" type="presOf" srcId="{807543AA-4399-7848-A792-CE7E412412DD}" destId="{0C38AAEB-A7F1-334F-B003-FCA0C1D5D6FC}" srcOrd="0" destOrd="0" presId="urn:microsoft.com/office/officeart/2005/8/layout/list1"/>
    <dgm:cxn modelId="{D2D53E75-9AE1-0C4B-85AF-9CCC1B63D59E}" type="presOf" srcId="{A5C657DE-E967-8F45-85F8-72F97AAF5FE9}" destId="{12BAD6A0-2081-784A-9A70-BA2FBCD26128}" srcOrd="0" destOrd="0" presId="urn:microsoft.com/office/officeart/2005/8/layout/list1"/>
    <dgm:cxn modelId="{5ABCE855-F899-804D-871B-2558858AFA48}" srcId="{6D22BE31-9C9A-AB40-BD80-282408FE7327}" destId="{A6EFF36A-6FC9-4D4D-8B91-67CDB267DF5A}" srcOrd="1" destOrd="0" parTransId="{24753356-E7A5-2943-BF96-88F6A6DB5F47}" sibTransId="{0BDBE55E-B156-4D49-A946-6EB25924EB0E}"/>
    <dgm:cxn modelId="{9BAFC076-693B-A34E-B507-E6CFB722622C}" type="presOf" srcId="{A6EFF36A-6FC9-4D4D-8B91-67CDB267DF5A}" destId="{EC997590-84EB-EB41-9FB3-428D8DA77006}" srcOrd="1" destOrd="0" presId="urn:microsoft.com/office/officeart/2005/8/layout/list1"/>
    <dgm:cxn modelId="{EB99999B-32AC-3144-A572-F711DF0C028C}" srcId="{E39626DA-AC2D-2D4C-B144-A976936E1804}" destId="{807543AA-4399-7848-A792-CE7E412412DD}" srcOrd="0" destOrd="0" parTransId="{83A1A0B3-4956-8E4C-A893-569856F66120}" sibTransId="{58F3A809-6675-5944-B5F6-712D50F7A107}"/>
    <dgm:cxn modelId="{4186C19E-7F28-2248-B439-4D29FDCE9A8A}" srcId="{A6EFF36A-6FC9-4D4D-8B91-67CDB267DF5A}" destId="{A5C657DE-E967-8F45-85F8-72F97AAF5FE9}" srcOrd="0" destOrd="0" parTransId="{D73A79BA-406F-2F40-9C50-BDE2FA61D57E}" sibTransId="{C2094D4D-FF47-B747-9EC9-938EACDA3314}"/>
    <dgm:cxn modelId="{7A3CC5B6-0743-FE4D-85F1-CE69841F2AA7}" srcId="{E39626DA-AC2D-2D4C-B144-A976936E1804}" destId="{38DF5D6A-87F3-A748-8152-E987354107FB}" srcOrd="1" destOrd="0" parTransId="{9DDC6A3E-481D-0A4F-805E-C93C40D814E4}" sibTransId="{994B663B-9E9E-AE4D-BE94-1C55807A358A}"/>
    <dgm:cxn modelId="{94FE84D2-2DD4-4C45-845A-E2E5F2232ED1}" type="presOf" srcId="{6D22BE31-9C9A-AB40-BD80-282408FE7327}" destId="{FA31EF21-B488-1846-949E-301159E06B6B}" srcOrd="0" destOrd="0" presId="urn:microsoft.com/office/officeart/2005/8/layout/list1"/>
    <dgm:cxn modelId="{3598BBD8-298E-B843-B9DF-C226B6F6261F}" srcId="{6D22BE31-9C9A-AB40-BD80-282408FE7327}" destId="{E39626DA-AC2D-2D4C-B144-A976936E1804}" srcOrd="0" destOrd="0" parTransId="{668545BA-EF06-7C4B-9783-3F0F7BB2BF25}" sibTransId="{06A5A3EF-BDB7-5E4E-B425-E05271276911}"/>
    <dgm:cxn modelId="{139BA9E6-AF6C-A04D-A893-820E5417F213}" type="presOf" srcId="{E39626DA-AC2D-2D4C-B144-A976936E1804}" destId="{A1B75BC5-15C5-6E40-991E-0E6F07C4BFB4}" srcOrd="0" destOrd="0" presId="urn:microsoft.com/office/officeart/2005/8/layout/list1"/>
    <dgm:cxn modelId="{020E3DC0-24E1-7A4C-ADEA-8AADEADB231D}" type="presParOf" srcId="{FA31EF21-B488-1846-949E-301159E06B6B}" destId="{FD3595B8-219E-F44C-881B-DE9223045A6F}" srcOrd="0" destOrd="0" presId="urn:microsoft.com/office/officeart/2005/8/layout/list1"/>
    <dgm:cxn modelId="{893D94E8-D1C2-8C4A-9678-82029504D704}" type="presParOf" srcId="{FD3595B8-219E-F44C-881B-DE9223045A6F}" destId="{A1B75BC5-15C5-6E40-991E-0E6F07C4BFB4}" srcOrd="0" destOrd="0" presId="urn:microsoft.com/office/officeart/2005/8/layout/list1"/>
    <dgm:cxn modelId="{897808D3-0D51-E947-9359-9C93B9CBB00A}" type="presParOf" srcId="{FD3595B8-219E-F44C-881B-DE9223045A6F}" destId="{23E185A9-6919-F34E-8F0A-9C637C610FEE}" srcOrd="1" destOrd="0" presId="urn:microsoft.com/office/officeart/2005/8/layout/list1"/>
    <dgm:cxn modelId="{4067CD8F-5D7A-1647-8F5F-644889AB2395}" type="presParOf" srcId="{FA31EF21-B488-1846-949E-301159E06B6B}" destId="{14567064-5E92-E845-B3A3-1AEE2FBA427D}" srcOrd="1" destOrd="0" presId="urn:microsoft.com/office/officeart/2005/8/layout/list1"/>
    <dgm:cxn modelId="{2806F765-E3C6-FA4C-A8F1-52DB043CEC49}" type="presParOf" srcId="{FA31EF21-B488-1846-949E-301159E06B6B}" destId="{0C38AAEB-A7F1-334F-B003-FCA0C1D5D6FC}" srcOrd="2" destOrd="0" presId="urn:microsoft.com/office/officeart/2005/8/layout/list1"/>
    <dgm:cxn modelId="{4D727161-7139-2040-B5B6-95923C05BCB9}" type="presParOf" srcId="{FA31EF21-B488-1846-949E-301159E06B6B}" destId="{42F78A4E-2218-624C-B1F4-4BA77DD4003B}" srcOrd="3" destOrd="0" presId="urn:microsoft.com/office/officeart/2005/8/layout/list1"/>
    <dgm:cxn modelId="{BE70E5C8-E86A-BC49-8ABB-9ACAB584B89E}" type="presParOf" srcId="{FA31EF21-B488-1846-949E-301159E06B6B}" destId="{95DAF28B-F17A-AA45-BB56-E3B4ED7A7995}" srcOrd="4" destOrd="0" presId="urn:microsoft.com/office/officeart/2005/8/layout/list1"/>
    <dgm:cxn modelId="{5A28EA75-50A2-FC4A-87DB-84AD9E7525CC}" type="presParOf" srcId="{95DAF28B-F17A-AA45-BB56-E3B4ED7A7995}" destId="{92DDF689-A446-F540-82D9-5CE82981C4CE}" srcOrd="0" destOrd="0" presId="urn:microsoft.com/office/officeart/2005/8/layout/list1"/>
    <dgm:cxn modelId="{1A3C826A-BC3B-544A-9FC7-DA1D52B1D793}" type="presParOf" srcId="{95DAF28B-F17A-AA45-BB56-E3B4ED7A7995}" destId="{EC997590-84EB-EB41-9FB3-428D8DA77006}" srcOrd="1" destOrd="0" presId="urn:microsoft.com/office/officeart/2005/8/layout/list1"/>
    <dgm:cxn modelId="{11B7C1E2-30F6-F145-974C-AB1E95022AB3}" type="presParOf" srcId="{FA31EF21-B488-1846-949E-301159E06B6B}" destId="{C3A05EDE-BD6F-6548-A4E5-DD03895F9DD6}" srcOrd="5" destOrd="0" presId="urn:microsoft.com/office/officeart/2005/8/layout/list1"/>
    <dgm:cxn modelId="{5B38D4D8-9BDD-624D-8CF0-01B5D578AB35}" type="presParOf" srcId="{FA31EF21-B488-1846-949E-301159E06B6B}" destId="{12BAD6A0-2081-784A-9A70-BA2FBCD2612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8C7BDE-DBFD-F240-B683-5439816F8E1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DB983A9-2857-0B49-B212-506CCDEF23C5}">
      <dgm:prSet custT="1"/>
      <dgm:spPr>
        <a:solidFill>
          <a:srgbClr val="844E25">
            <a:alpha val="66065"/>
          </a:srgbClr>
        </a:solidFill>
        <a:ln>
          <a:solidFill>
            <a:srgbClr val="844E25"/>
          </a:solidFill>
        </a:ln>
      </dgm:spPr>
      <dgm:t>
        <a:bodyPr/>
        <a:lstStyle/>
        <a:p>
          <a:r>
            <a:rPr lang="en-GB" sz="2400" b="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High methodological heterogeneity</a:t>
          </a:r>
          <a:r>
            <a:rPr lang="en-US" sz="2400" b="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​</a:t>
          </a:r>
          <a:endParaRPr lang="en-CY" sz="2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F22864-244D-0041-852B-6A419096CD39}" type="parTrans" cxnId="{84D1D1B5-0823-F546-825C-E212C39A73CC}">
      <dgm:prSet/>
      <dgm:spPr/>
      <dgm:t>
        <a:bodyPr/>
        <a:lstStyle/>
        <a:p>
          <a:endParaRPr lang="en-GB">
            <a:solidFill>
              <a:srgbClr val="BA6E34"/>
            </a:solidFill>
          </a:endParaRPr>
        </a:p>
      </dgm:t>
    </dgm:pt>
    <dgm:pt modelId="{0DC43F9B-F9A6-6C44-867F-6AA875D5A8E1}" type="sibTrans" cxnId="{84D1D1B5-0823-F546-825C-E212C39A73CC}">
      <dgm:prSet/>
      <dgm:spPr/>
      <dgm:t>
        <a:bodyPr/>
        <a:lstStyle/>
        <a:p>
          <a:endParaRPr lang="en-GB">
            <a:solidFill>
              <a:srgbClr val="BA6E34"/>
            </a:solidFill>
          </a:endParaRPr>
        </a:p>
      </dgm:t>
    </dgm:pt>
    <dgm:pt modelId="{3CCAFF16-401D-9244-B788-D02876006DEB}">
      <dgm:prSet custT="1"/>
      <dgm:spPr>
        <a:solidFill>
          <a:srgbClr val="844E25">
            <a:alpha val="66065"/>
          </a:srgbClr>
        </a:solidFill>
        <a:ln>
          <a:solidFill>
            <a:srgbClr val="844E25"/>
          </a:solidFill>
        </a:ln>
      </dgm:spPr>
      <dgm:t>
        <a:bodyPr/>
        <a:lstStyle/>
        <a:p>
          <a:r>
            <a:rPr lang="en-GB" sz="2400" b="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Predominantly moderate risk of bias across studies​</a:t>
          </a:r>
          <a:endParaRPr lang="en-CY" sz="2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3F3011-BE97-0D46-9D95-732457409B83}" type="parTrans" cxnId="{5726C03F-446F-154C-9BBB-B4007CDE43F8}">
      <dgm:prSet/>
      <dgm:spPr/>
      <dgm:t>
        <a:bodyPr/>
        <a:lstStyle/>
        <a:p>
          <a:endParaRPr lang="en-GB">
            <a:solidFill>
              <a:srgbClr val="BA6E34"/>
            </a:solidFill>
          </a:endParaRPr>
        </a:p>
      </dgm:t>
    </dgm:pt>
    <dgm:pt modelId="{39894EA8-907F-A646-A94B-8B8622E5F0B2}" type="sibTrans" cxnId="{5726C03F-446F-154C-9BBB-B4007CDE43F8}">
      <dgm:prSet/>
      <dgm:spPr/>
      <dgm:t>
        <a:bodyPr/>
        <a:lstStyle/>
        <a:p>
          <a:endParaRPr lang="en-GB">
            <a:solidFill>
              <a:srgbClr val="BA6E34"/>
            </a:solidFill>
          </a:endParaRPr>
        </a:p>
      </dgm:t>
    </dgm:pt>
    <dgm:pt modelId="{701CDD28-2504-FE40-ADB9-E22C581299F7}">
      <dgm:prSet custT="1"/>
      <dgm:spPr>
        <a:solidFill>
          <a:srgbClr val="844E25">
            <a:alpha val="66065"/>
          </a:srgbClr>
        </a:solidFill>
        <a:ln>
          <a:solidFill>
            <a:srgbClr val="844E25"/>
          </a:solidFill>
        </a:ln>
      </dgm:spPr>
      <dgm:t>
        <a:bodyPr/>
        <a:lstStyle/>
        <a:p>
          <a:r>
            <a:rPr lang="en-GB" sz="2400" b="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Minimal involvement of occupational therapists</a:t>
          </a:r>
          <a:r>
            <a:rPr lang="el-GR" sz="2400" b="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​</a:t>
          </a:r>
          <a:endParaRPr lang="en-CY" sz="2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AE022B-2AEB-5B4F-86FB-769D975623E6}" type="parTrans" cxnId="{0AF11A4D-0905-7045-A60F-90F3965AA71E}">
      <dgm:prSet/>
      <dgm:spPr/>
      <dgm:t>
        <a:bodyPr/>
        <a:lstStyle/>
        <a:p>
          <a:endParaRPr lang="en-GB">
            <a:solidFill>
              <a:srgbClr val="BA6E34"/>
            </a:solidFill>
          </a:endParaRPr>
        </a:p>
      </dgm:t>
    </dgm:pt>
    <dgm:pt modelId="{616B18E7-FDEF-264C-BBD8-A4561CF57894}" type="sibTrans" cxnId="{0AF11A4D-0905-7045-A60F-90F3965AA71E}">
      <dgm:prSet/>
      <dgm:spPr/>
      <dgm:t>
        <a:bodyPr/>
        <a:lstStyle/>
        <a:p>
          <a:endParaRPr lang="en-GB">
            <a:solidFill>
              <a:srgbClr val="BA6E34"/>
            </a:solidFill>
          </a:endParaRPr>
        </a:p>
      </dgm:t>
    </dgm:pt>
    <dgm:pt modelId="{8667BF15-3664-E84A-A0A4-F240CD5E71CF}">
      <dgm:prSet custT="1"/>
      <dgm:spPr>
        <a:solidFill>
          <a:srgbClr val="844E25">
            <a:alpha val="66065"/>
          </a:srgbClr>
        </a:solidFill>
        <a:ln>
          <a:solidFill>
            <a:srgbClr val="844E25"/>
          </a:solidFill>
        </a:ln>
      </dgm:spPr>
      <dgm:t>
        <a:bodyPr/>
        <a:lstStyle/>
        <a:p>
          <a:r>
            <a:rPr lang="en-GB" sz="2400" b="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Limited use of culturally informed assessment tools</a:t>
          </a:r>
          <a:r>
            <a:rPr lang="en-US" sz="2400" b="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​</a:t>
          </a:r>
          <a:endParaRPr lang="en-CY" sz="2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DFB684-9AC9-2547-8B30-A7753946E83E}" type="sibTrans" cxnId="{4A01AB9E-6B2D-D944-96FD-D51F7676694A}">
      <dgm:prSet/>
      <dgm:spPr/>
      <dgm:t>
        <a:bodyPr/>
        <a:lstStyle/>
        <a:p>
          <a:endParaRPr lang="en-GB">
            <a:solidFill>
              <a:srgbClr val="BA6E34"/>
            </a:solidFill>
          </a:endParaRPr>
        </a:p>
      </dgm:t>
    </dgm:pt>
    <dgm:pt modelId="{42BCE541-B198-2D41-8347-2DE7CC928748}" type="parTrans" cxnId="{4A01AB9E-6B2D-D944-96FD-D51F7676694A}">
      <dgm:prSet/>
      <dgm:spPr/>
      <dgm:t>
        <a:bodyPr/>
        <a:lstStyle/>
        <a:p>
          <a:endParaRPr lang="en-GB">
            <a:solidFill>
              <a:srgbClr val="BA6E34"/>
            </a:solidFill>
          </a:endParaRPr>
        </a:p>
      </dgm:t>
    </dgm:pt>
    <dgm:pt modelId="{C2268185-10FD-AA40-BD8C-BE1004B01E17}">
      <dgm:prSet custT="1"/>
      <dgm:spPr>
        <a:solidFill>
          <a:srgbClr val="844E25">
            <a:alpha val="66065"/>
          </a:srgbClr>
        </a:solidFill>
        <a:ln>
          <a:solidFill>
            <a:srgbClr val="844E25"/>
          </a:solidFill>
        </a:ln>
      </dgm:spPr>
      <dgm:t>
        <a:bodyPr/>
        <a:lstStyle/>
        <a:p>
          <a:r>
            <a:rPr lang="en-GB" sz="2400" b="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Participation often measured indirectly</a:t>
          </a:r>
          <a:r>
            <a:rPr lang="en-US" sz="2400" b="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​</a:t>
          </a:r>
          <a:endParaRPr lang="en-CY" sz="2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C58336-88FD-8F41-AE22-2C3F8008B10A}" type="sibTrans" cxnId="{33FA8C41-3A50-CB45-A67D-DD05469624B8}">
      <dgm:prSet/>
      <dgm:spPr/>
      <dgm:t>
        <a:bodyPr/>
        <a:lstStyle/>
        <a:p>
          <a:endParaRPr lang="en-GB">
            <a:solidFill>
              <a:srgbClr val="BA6E34"/>
            </a:solidFill>
          </a:endParaRPr>
        </a:p>
      </dgm:t>
    </dgm:pt>
    <dgm:pt modelId="{48030458-F50F-8C40-8F1B-2E68C75FB8E2}" type="parTrans" cxnId="{33FA8C41-3A50-CB45-A67D-DD05469624B8}">
      <dgm:prSet/>
      <dgm:spPr/>
      <dgm:t>
        <a:bodyPr/>
        <a:lstStyle/>
        <a:p>
          <a:endParaRPr lang="en-GB">
            <a:solidFill>
              <a:srgbClr val="BA6E34"/>
            </a:solidFill>
          </a:endParaRPr>
        </a:p>
      </dgm:t>
    </dgm:pt>
    <dgm:pt modelId="{2B63ABB5-F165-064C-908B-B7882EC064AB}" type="pres">
      <dgm:prSet presAssocID="{FF8C7BDE-DBFD-F240-B683-5439816F8E1E}" presName="linearFlow" presStyleCnt="0">
        <dgm:presLayoutVars>
          <dgm:dir/>
          <dgm:resizeHandles val="exact"/>
        </dgm:presLayoutVars>
      </dgm:prSet>
      <dgm:spPr/>
    </dgm:pt>
    <dgm:pt modelId="{B80982B1-E4F1-3B49-B3E3-B5B417E5E4C4}" type="pres">
      <dgm:prSet presAssocID="{C2268185-10FD-AA40-BD8C-BE1004B01E17}" presName="composite" presStyleCnt="0"/>
      <dgm:spPr/>
    </dgm:pt>
    <dgm:pt modelId="{20547668-7A8E-3048-8B27-F08D2BF99A33}" type="pres">
      <dgm:prSet presAssocID="{C2268185-10FD-AA40-BD8C-BE1004B01E17}" presName="imgShp" presStyleLbl="fgImgPlace1" presStyleIdx="0" presStyleCnt="5" custLinFactNeighborX="-38193" custLinFactNeighborY="2286"/>
      <dgm:spPr>
        <a:solidFill>
          <a:srgbClr val="6A3F1D">
            <a:alpha val="94000"/>
          </a:srgbClr>
        </a:solidFill>
        <a:ln>
          <a:solidFill>
            <a:srgbClr val="754520">
              <a:alpha val="89000"/>
            </a:srgbClr>
          </a:solidFill>
        </a:ln>
      </dgm:spPr>
    </dgm:pt>
    <dgm:pt modelId="{9B2ECEF9-F04E-D64D-9185-24AC8DBDA89A}" type="pres">
      <dgm:prSet presAssocID="{C2268185-10FD-AA40-BD8C-BE1004B01E17}" presName="txShp" presStyleLbl="node1" presStyleIdx="0" presStyleCnt="5" custScaleX="114261">
        <dgm:presLayoutVars>
          <dgm:bulletEnabled val="1"/>
        </dgm:presLayoutVars>
      </dgm:prSet>
      <dgm:spPr/>
    </dgm:pt>
    <dgm:pt modelId="{5E5C21A0-58B1-0843-B440-29C295006F77}" type="pres">
      <dgm:prSet presAssocID="{48C58336-88FD-8F41-AE22-2C3F8008B10A}" presName="spacing" presStyleCnt="0"/>
      <dgm:spPr/>
    </dgm:pt>
    <dgm:pt modelId="{A9753B2A-7AE0-E343-BB61-3F0492B42A61}" type="pres">
      <dgm:prSet presAssocID="{8667BF15-3664-E84A-A0A4-F240CD5E71CF}" presName="composite" presStyleCnt="0"/>
      <dgm:spPr/>
    </dgm:pt>
    <dgm:pt modelId="{CC2644E9-9A0B-4340-99CE-EC85860BC1A3}" type="pres">
      <dgm:prSet presAssocID="{8667BF15-3664-E84A-A0A4-F240CD5E71CF}" presName="imgShp" presStyleLbl="fgImgPlace1" presStyleIdx="1" presStyleCnt="5" custLinFactNeighborX="-38193" custLinFactNeighborY="2964"/>
      <dgm:spPr>
        <a:solidFill>
          <a:srgbClr val="6A3F1D">
            <a:alpha val="94000"/>
          </a:srgbClr>
        </a:solidFill>
        <a:ln>
          <a:solidFill>
            <a:srgbClr val="754520">
              <a:alpha val="89000"/>
            </a:srgbClr>
          </a:solidFill>
        </a:ln>
      </dgm:spPr>
    </dgm:pt>
    <dgm:pt modelId="{409E6F8D-1057-524E-9580-E70BA3CEF33E}" type="pres">
      <dgm:prSet presAssocID="{8667BF15-3664-E84A-A0A4-F240CD5E71CF}" presName="txShp" presStyleLbl="node1" presStyleIdx="1" presStyleCnt="5" custScaleX="114261">
        <dgm:presLayoutVars>
          <dgm:bulletEnabled val="1"/>
        </dgm:presLayoutVars>
      </dgm:prSet>
      <dgm:spPr/>
    </dgm:pt>
    <dgm:pt modelId="{26FCD4AC-D22B-F647-AB96-202F7B59ACE5}" type="pres">
      <dgm:prSet presAssocID="{87DFB684-9AC9-2547-8B30-A7753946E83E}" presName="spacing" presStyleCnt="0"/>
      <dgm:spPr/>
    </dgm:pt>
    <dgm:pt modelId="{2DF3FB2D-2405-8841-A716-A03CC51D6F06}" type="pres">
      <dgm:prSet presAssocID="{0DB983A9-2857-0B49-B212-506CCDEF23C5}" presName="composite" presStyleCnt="0"/>
      <dgm:spPr/>
    </dgm:pt>
    <dgm:pt modelId="{B847A759-B83A-4C44-88D7-D464ACC558AA}" type="pres">
      <dgm:prSet presAssocID="{0DB983A9-2857-0B49-B212-506CCDEF23C5}" presName="imgShp" presStyleLbl="fgImgPlace1" presStyleIdx="2" presStyleCnt="5" custLinFactNeighborX="-38193" custLinFactNeighborY="2286"/>
      <dgm:spPr>
        <a:solidFill>
          <a:srgbClr val="6A3F1D">
            <a:alpha val="94000"/>
          </a:srgbClr>
        </a:solidFill>
        <a:ln>
          <a:solidFill>
            <a:srgbClr val="754520">
              <a:alpha val="89000"/>
            </a:srgbClr>
          </a:solidFill>
        </a:ln>
      </dgm:spPr>
    </dgm:pt>
    <dgm:pt modelId="{B28F060E-EC2F-004B-BE72-A2314EB6A07F}" type="pres">
      <dgm:prSet presAssocID="{0DB983A9-2857-0B49-B212-506CCDEF23C5}" presName="txShp" presStyleLbl="node1" presStyleIdx="2" presStyleCnt="5" custScaleX="114261">
        <dgm:presLayoutVars>
          <dgm:bulletEnabled val="1"/>
        </dgm:presLayoutVars>
      </dgm:prSet>
      <dgm:spPr/>
    </dgm:pt>
    <dgm:pt modelId="{83315D92-92FE-D644-9D19-BED28F1FFEE5}" type="pres">
      <dgm:prSet presAssocID="{0DC43F9B-F9A6-6C44-867F-6AA875D5A8E1}" presName="spacing" presStyleCnt="0"/>
      <dgm:spPr/>
    </dgm:pt>
    <dgm:pt modelId="{3CB42AD2-DA16-6C4A-8A27-00B26371F5B8}" type="pres">
      <dgm:prSet presAssocID="{3CCAFF16-401D-9244-B788-D02876006DEB}" presName="composite" presStyleCnt="0"/>
      <dgm:spPr/>
    </dgm:pt>
    <dgm:pt modelId="{81B23B79-E164-D44E-8850-38CFEC99FFA1}" type="pres">
      <dgm:prSet presAssocID="{3CCAFF16-401D-9244-B788-D02876006DEB}" presName="imgShp" presStyleLbl="fgImgPlace1" presStyleIdx="3" presStyleCnt="5" custLinFactNeighborX="-38193" custLinFactNeighborY="-11431"/>
      <dgm:spPr>
        <a:solidFill>
          <a:srgbClr val="6A3F1D">
            <a:alpha val="94000"/>
          </a:srgbClr>
        </a:solidFill>
        <a:ln>
          <a:solidFill>
            <a:srgbClr val="754520">
              <a:alpha val="89000"/>
            </a:srgbClr>
          </a:solidFill>
        </a:ln>
      </dgm:spPr>
    </dgm:pt>
    <dgm:pt modelId="{0B35EF0C-369D-2C4D-B299-9987787C5866}" type="pres">
      <dgm:prSet presAssocID="{3CCAFF16-401D-9244-B788-D02876006DEB}" presName="txShp" presStyleLbl="node1" presStyleIdx="3" presStyleCnt="5" custScaleX="114261">
        <dgm:presLayoutVars>
          <dgm:bulletEnabled val="1"/>
        </dgm:presLayoutVars>
      </dgm:prSet>
      <dgm:spPr/>
    </dgm:pt>
    <dgm:pt modelId="{3C9CCD56-428A-FB47-AF57-B700F05D7935}" type="pres">
      <dgm:prSet presAssocID="{39894EA8-907F-A646-A94B-8B8622E5F0B2}" presName="spacing" presStyleCnt="0"/>
      <dgm:spPr/>
    </dgm:pt>
    <dgm:pt modelId="{A9DE331B-64BA-0141-AB92-5C84F19A2BC2}" type="pres">
      <dgm:prSet presAssocID="{701CDD28-2504-FE40-ADB9-E22C581299F7}" presName="composite" presStyleCnt="0"/>
      <dgm:spPr/>
    </dgm:pt>
    <dgm:pt modelId="{E1628685-8ED7-B842-A755-D2550291D20D}" type="pres">
      <dgm:prSet presAssocID="{701CDD28-2504-FE40-ADB9-E22C581299F7}" presName="imgShp" presStyleLbl="fgImgPlace1" presStyleIdx="4" presStyleCnt="5" custLinFactNeighborX="-41153" custLinFactNeighborY="-2286"/>
      <dgm:spPr>
        <a:solidFill>
          <a:srgbClr val="6A3F1D">
            <a:alpha val="94000"/>
          </a:srgbClr>
        </a:solidFill>
        <a:ln>
          <a:solidFill>
            <a:srgbClr val="754520">
              <a:alpha val="89000"/>
            </a:srgbClr>
          </a:solidFill>
        </a:ln>
      </dgm:spPr>
    </dgm:pt>
    <dgm:pt modelId="{FFD2C447-F75B-2441-BC87-952DC3DAAFBF}" type="pres">
      <dgm:prSet presAssocID="{701CDD28-2504-FE40-ADB9-E22C581299F7}" presName="txShp" presStyleLbl="node1" presStyleIdx="4" presStyleCnt="5" custScaleX="114261">
        <dgm:presLayoutVars>
          <dgm:bulletEnabled val="1"/>
        </dgm:presLayoutVars>
      </dgm:prSet>
      <dgm:spPr/>
    </dgm:pt>
  </dgm:ptLst>
  <dgm:cxnLst>
    <dgm:cxn modelId="{51936A01-39AB-814C-BD90-DFA0BC823007}" type="presOf" srcId="{701CDD28-2504-FE40-ADB9-E22C581299F7}" destId="{FFD2C447-F75B-2441-BC87-952DC3DAAFBF}" srcOrd="0" destOrd="0" presId="urn:microsoft.com/office/officeart/2005/8/layout/vList3"/>
    <dgm:cxn modelId="{5726C03F-446F-154C-9BBB-B4007CDE43F8}" srcId="{FF8C7BDE-DBFD-F240-B683-5439816F8E1E}" destId="{3CCAFF16-401D-9244-B788-D02876006DEB}" srcOrd="3" destOrd="0" parTransId="{893F3011-BE97-0D46-9D95-732457409B83}" sibTransId="{39894EA8-907F-A646-A94B-8B8622E5F0B2}"/>
    <dgm:cxn modelId="{33FA8C41-3A50-CB45-A67D-DD05469624B8}" srcId="{FF8C7BDE-DBFD-F240-B683-5439816F8E1E}" destId="{C2268185-10FD-AA40-BD8C-BE1004B01E17}" srcOrd="0" destOrd="0" parTransId="{48030458-F50F-8C40-8F1B-2E68C75FB8E2}" sibTransId="{48C58336-88FD-8F41-AE22-2C3F8008B10A}"/>
    <dgm:cxn modelId="{0AF11A4D-0905-7045-A60F-90F3965AA71E}" srcId="{FF8C7BDE-DBFD-F240-B683-5439816F8E1E}" destId="{701CDD28-2504-FE40-ADB9-E22C581299F7}" srcOrd="4" destOrd="0" parTransId="{7FAE022B-2AEB-5B4F-86FB-769D975623E6}" sibTransId="{616B18E7-FDEF-264C-BBD8-A4561CF57894}"/>
    <dgm:cxn modelId="{7E2A674D-D2A7-C841-BA55-3180D7CCB0AB}" type="presOf" srcId="{0DB983A9-2857-0B49-B212-506CCDEF23C5}" destId="{B28F060E-EC2F-004B-BE72-A2314EB6A07F}" srcOrd="0" destOrd="0" presId="urn:microsoft.com/office/officeart/2005/8/layout/vList3"/>
    <dgm:cxn modelId="{460AB693-AC76-364C-AD19-5A8D2ADCB235}" type="presOf" srcId="{FF8C7BDE-DBFD-F240-B683-5439816F8E1E}" destId="{2B63ABB5-F165-064C-908B-B7882EC064AB}" srcOrd="0" destOrd="0" presId="urn:microsoft.com/office/officeart/2005/8/layout/vList3"/>
    <dgm:cxn modelId="{4A01AB9E-6B2D-D944-96FD-D51F7676694A}" srcId="{FF8C7BDE-DBFD-F240-B683-5439816F8E1E}" destId="{8667BF15-3664-E84A-A0A4-F240CD5E71CF}" srcOrd="1" destOrd="0" parTransId="{42BCE541-B198-2D41-8347-2DE7CC928748}" sibTransId="{87DFB684-9AC9-2547-8B30-A7753946E83E}"/>
    <dgm:cxn modelId="{EEB295A9-4816-7B42-BB80-CA273E2ACCAC}" type="presOf" srcId="{3CCAFF16-401D-9244-B788-D02876006DEB}" destId="{0B35EF0C-369D-2C4D-B299-9987787C5866}" srcOrd="0" destOrd="0" presId="urn:microsoft.com/office/officeart/2005/8/layout/vList3"/>
    <dgm:cxn modelId="{350AB6AB-343D-E844-8EAE-89886A7E9530}" type="presOf" srcId="{8667BF15-3664-E84A-A0A4-F240CD5E71CF}" destId="{409E6F8D-1057-524E-9580-E70BA3CEF33E}" srcOrd="0" destOrd="0" presId="urn:microsoft.com/office/officeart/2005/8/layout/vList3"/>
    <dgm:cxn modelId="{84D1D1B5-0823-F546-825C-E212C39A73CC}" srcId="{FF8C7BDE-DBFD-F240-B683-5439816F8E1E}" destId="{0DB983A9-2857-0B49-B212-506CCDEF23C5}" srcOrd="2" destOrd="0" parTransId="{60F22864-244D-0041-852B-6A419096CD39}" sibTransId="{0DC43F9B-F9A6-6C44-867F-6AA875D5A8E1}"/>
    <dgm:cxn modelId="{33EE36CC-BFDC-9E40-8DEE-EB701A3EB309}" type="presOf" srcId="{C2268185-10FD-AA40-BD8C-BE1004B01E17}" destId="{9B2ECEF9-F04E-D64D-9185-24AC8DBDA89A}" srcOrd="0" destOrd="0" presId="urn:microsoft.com/office/officeart/2005/8/layout/vList3"/>
    <dgm:cxn modelId="{514D2223-2D4B-E541-AECE-E8257E706846}" type="presParOf" srcId="{2B63ABB5-F165-064C-908B-B7882EC064AB}" destId="{B80982B1-E4F1-3B49-B3E3-B5B417E5E4C4}" srcOrd="0" destOrd="0" presId="urn:microsoft.com/office/officeart/2005/8/layout/vList3"/>
    <dgm:cxn modelId="{753EC818-6741-4D4E-AB13-79B1EBEB4E67}" type="presParOf" srcId="{B80982B1-E4F1-3B49-B3E3-B5B417E5E4C4}" destId="{20547668-7A8E-3048-8B27-F08D2BF99A33}" srcOrd="0" destOrd="0" presId="urn:microsoft.com/office/officeart/2005/8/layout/vList3"/>
    <dgm:cxn modelId="{A6FDE33F-2806-8547-A6B0-DFC5CDA28E64}" type="presParOf" srcId="{B80982B1-E4F1-3B49-B3E3-B5B417E5E4C4}" destId="{9B2ECEF9-F04E-D64D-9185-24AC8DBDA89A}" srcOrd="1" destOrd="0" presId="urn:microsoft.com/office/officeart/2005/8/layout/vList3"/>
    <dgm:cxn modelId="{2EB78443-A9E1-364F-B56C-AB54C8D1481E}" type="presParOf" srcId="{2B63ABB5-F165-064C-908B-B7882EC064AB}" destId="{5E5C21A0-58B1-0843-B440-29C295006F77}" srcOrd="1" destOrd="0" presId="urn:microsoft.com/office/officeart/2005/8/layout/vList3"/>
    <dgm:cxn modelId="{D0DBF182-15AA-DF48-A6CA-394265E2615B}" type="presParOf" srcId="{2B63ABB5-F165-064C-908B-B7882EC064AB}" destId="{A9753B2A-7AE0-E343-BB61-3F0492B42A61}" srcOrd="2" destOrd="0" presId="urn:microsoft.com/office/officeart/2005/8/layout/vList3"/>
    <dgm:cxn modelId="{95C6AE3F-EC7F-4B41-B1CD-B42BBE8AD81A}" type="presParOf" srcId="{A9753B2A-7AE0-E343-BB61-3F0492B42A61}" destId="{CC2644E9-9A0B-4340-99CE-EC85860BC1A3}" srcOrd="0" destOrd="0" presId="urn:microsoft.com/office/officeart/2005/8/layout/vList3"/>
    <dgm:cxn modelId="{0D4263D9-3D54-EF4D-BC12-A0B18F87FEE0}" type="presParOf" srcId="{A9753B2A-7AE0-E343-BB61-3F0492B42A61}" destId="{409E6F8D-1057-524E-9580-E70BA3CEF33E}" srcOrd="1" destOrd="0" presId="urn:microsoft.com/office/officeart/2005/8/layout/vList3"/>
    <dgm:cxn modelId="{E1A95596-B5ED-854A-BC95-EB64A808C34D}" type="presParOf" srcId="{2B63ABB5-F165-064C-908B-B7882EC064AB}" destId="{26FCD4AC-D22B-F647-AB96-202F7B59ACE5}" srcOrd="3" destOrd="0" presId="urn:microsoft.com/office/officeart/2005/8/layout/vList3"/>
    <dgm:cxn modelId="{5E035E23-DD4C-D447-8DDA-748589F3A6F6}" type="presParOf" srcId="{2B63ABB5-F165-064C-908B-B7882EC064AB}" destId="{2DF3FB2D-2405-8841-A716-A03CC51D6F06}" srcOrd="4" destOrd="0" presId="urn:microsoft.com/office/officeart/2005/8/layout/vList3"/>
    <dgm:cxn modelId="{659A5864-6EC8-A14B-9623-3DB7184FDA01}" type="presParOf" srcId="{2DF3FB2D-2405-8841-A716-A03CC51D6F06}" destId="{B847A759-B83A-4C44-88D7-D464ACC558AA}" srcOrd="0" destOrd="0" presId="urn:microsoft.com/office/officeart/2005/8/layout/vList3"/>
    <dgm:cxn modelId="{F014228E-6343-0E41-BCA0-08BF02CE92E5}" type="presParOf" srcId="{2DF3FB2D-2405-8841-A716-A03CC51D6F06}" destId="{B28F060E-EC2F-004B-BE72-A2314EB6A07F}" srcOrd="1" destOrd="0" presId="urn:microsoft.com/office/officeart/2005/8/layout/vList3"/>
    <dgm:cxn modelId="{A519AFB5-B996-FA4E-BC27-4D1D48E4DAB0}" type="presParOf" srcId="{2B63ABB5-F165-064C-908B-B7882EC064AB}" destId="{83315D92-92FE-D644-9D19-BED28F1FFEE5}" srcOrd="5" destOrd="0" presId="urn:microsoft.com/office/officeart/2005/8/layout/vList3"/>
    <dgm:cxn modelId="{0BFC1B91-94F7-F14C-A78B-A50E56822223}" type="presParOf" srcId="{2B63ABB5-F165-064C-908B-B7882EC064AB}" destId="{3CB42AD2-DA16-6C4A-8A27-00B26371F5B8}" srcOrd="6" destOrd="0" presId="urn:microsoft.com/office/officeart/2005/8/layout/vList3"/>
    <dgm:cxn modelId="{B7956BBB-2994-8946-B90C-123D56D18651}" type="presParOf" srcId="{3CB42AD2-DA16-6C4A-8A27-00B26371F5B8}" destId="{81B23B79-E164-D44E-8850-38CFEC99FFA1}" srcOrd="0" destOrd="0" presId="urn:microsoft.com/office/officeart/2005/8/layout/vList3"/>
    <dgm:cxn modelId="{B8C38C54-0CB6-B841-B41E-A9D812FA7ADC}" type="presParOf" srcId="{3CB42AD2-DA16-6C4A-8A27-00B26371F5B8}" destId="{0B35EF0C-369D-2C4D-B299-9987787C5866}" srcOrd="1" destOrd="0" presId="urn:microsoft.com/office/officeart/2005/8/layout/vList3"/>
    <dgm:cxn modelId="{39674820-7351-064D-9FA8-45324D2097D3}" type="presParOf" srcId="{2B63ABB5-F165-064C-908B-B7882EC064AB}" destId="{3C9CCD56-428A-FB47-AF57-B700F05D7935}" srcOrd="7" destOrd="0" presId="urn:microsoft.com/office/officeart/2005/8/layout/vList3"/>
    <dgm:cxn modelId="{9DAB8FCD-B3EE-D844-B083-04EC5B2FA342}" type="presParOf" srcId="{2B63ABB5-F165-064C-908B-B7882EC064AB}" destId="{A9DE331B-64BA-0141-AB92-5C84F19A2BC2}" srcOrd="8" destOrd="0" presId="urn:microsoft.com/office/officeart/2005/8/layout/vList3"/>
    <dgm:cxn modelId="{57776E0E-F4C2-2A40-A46F-ECE9727D5E7D}" type="presParOf" srcId="{A9DE331B-64BA-0141-AB92-5C84F19A2BC2}" destId="{E1628685-8ED7-B842-A755-D2550291D20D}" srcOrd="0" destOrd="0" presId="urn:microsoft.com/office/officeart/2005/8/layout/vList3"/>
    <dgm:cxn modelId="{BC3D709A-7D01-3B48-B72A-A428BAADB62D}" type="presParOf" srcId="{A9DE331B-64BA-0141-AB92-5C84F19A2BC2}" destId="{FFD2C447-F75B-2441-BC87-952DC3DAAFBF}" srcOrd="1" destOrd="0" presId="urn:microsoft.com/office/officeart/2005/8/layout/vList3"/>
  </dgm:cxnLst>
  <dgm:bg>
    <a:effectLst>
      <a:outerShdw blurRad="50800" dist="50800" dir="5400000" algn="ctr" rotWithShape="0">
        <a:srgbClr val="000000"/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D84232-29F9-0B42-8473-3E06AE2DD00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5DB8772-6489-A04A-A3C7-4AAECE5A2E26}">
      <dgm:prSet custT="1"/>
      <dgm:spPr>
        <a:solidFill>
          <a:srgbClr val="6A3F1D">
            <a:alpha val="78185"/>
          </a:srgbClr>
        </a:solidFill>
        <a:ln>
          <a:noFill/>
        </a:ln>
      </dgm:spPr>
      <dgm:t>
        <a:bodyPr/>
        <a:lstStyle/>
        <a:p>
          <a:r>
            <a:rPr lang="en-CY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References available at:</a:t>
          </a:r>
        </a:p>
        <a:p>
          <a:r>
            <a:rPr lang="en-CY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https://jumpshare.com/s/zKsg0Uezq1QdVS5JP13t</a:t>
          </a:r>
          <a:endParaRPr lang="en-CY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1F3BA2-D2B4-A845-AD5F-BC67DA512C9A}" type="parTrans" cxnId="{EC42A57A-518C-A445-A428-D3EC0B0AD719}">
      <dgm:prSet/>
      <dgm:spPr/>
      <dgm:t>
        <a:bodyPr/>
        <a:lstStyle/>
        <a:p>
          <a:endParaRPr lang="en-GB"/>
        </a:p>
      </dgm:t>
    </dgm:pt>
    <dgm:pt modelId="{9E8B0EFB-A1E6-B34E-9704-8DD15B08FCB4}" type="sibTrans" cxnId="{EC42A57A-518C-A445-A428-D3EC0B0AD719}">
      <dgm:prSet/>
      <dgm:spPr/>
      <dgm:t>
        <a:bodyPr/>
        <a:lstStyle/>
        <a:p>
          <a:endParaRPr lang="en-GB"/>
        </a:p>
      </dgm:t>
    </dgm:pt>
    <dgm:pt modelId="{6B0325F3-F403-4442-936B-7FB2655C9CC7}">
      <dgm:prSet custT="1"/>
      <dgm:spPr>
        <a:solidFill>
          <a:srgbClr val="6A3F1D">
            <a:alpha val="78185"/>
          </a:srgbClr>
        </a:solidFill>
        <a:ln>
          <a:noFill/>
        </a:ln>
      </dgm:spPr>
      <dgm:t>
        <a:bodyPr/>
        <a:lstStyle/>
        <a:p>
          <a:r>
            <a:rPr lang="en-GB" sz="28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bridgingotgaps.euc.ac.cy</a:t>
          </a:r>
          <a:endParaRPr lang="en-GB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AF06D8-AE74-5C4C-934E-CF6EA0284FDE}" type="parTrans" cxnId="{D7F05EBF-5C8D-114E-A67C-5DE939179EC3}">
      <dgm:prSet/>
      <dgm:spPr/>
      <dgm:t>
        <a:bodyPr/>
        <a:lstStyle/>
        <a:p>
          <a:endParaRPr lang="en-GB"/>
        </a:p>
      </dgm:t>
    </dgm:pt>
    <dgm:pt modelId="{BC380842-4132-FE44-B512-8FA14DE48264}" type="sibTrans" cxnId="{D7F05EBF-5C8D-114E-A67C-5DE939179EC3}">
      <dgm:prSet/>
      <dgm:spPr/>
      <dgm:t>
        <a:bodyPr/>
        <a:lstStyle/>
        <a:p>
          <a:endParaRPr lang="en-GB"/>
        </a:p>
      </dgm:t>
    </dgm:pt>
    <dgm:pt modelId="{BB56830B-3D30-E24F-8F56-1F2FA3F152BC}">
      <dgm:prSet custT="1"/>
      <dgm:spPr>
        <a:solidFill>
          <a:srgbClr val="6A3F1D">
            <a:alpha val="78185"/>
          </a:srgbClr>
        </a:solidFill>
        <a:ln>
          <a:noFill/>
        </a:ln>
      </dgm:spPr>
      <dgm:t>
        <a:bodyPr/>
        <a:lstStyle/>
        <a:p>
          <a:r>
            <a:rPr lang="en-GB" sz="2800" b="0" dirty="0">
              <a:latin typeface="Times New Roman" panose="02020603050405020304" pitchFamily="18" charset="0"/>
              <a:cs typeface="Times New Roman" panose="02020603050405020304" pitchFamily="18" charset="0"/>
            </a:rPr>
            <a:t>Acknowledgements to 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Celien Lemmens and Jarne Roelandts </a:t>
          </a:r>
          <a:endParaRPr lang="en-GB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42A1B4-A110-CB4F-BD38-D59916E9F1D8}" type="parTrans" cxnId="{740A7843-FDE5-DF48-8C8D-1EBD3B0A7C5E}">
      <dgm:prSet/>
      <dgm:spPr/>
      <dgm:t>
        <a:bodyPr/>
        <a:lstStyle/>
        <a:p>
          <a:endParaRPr lang="en-GB"/>
        </a:p>
      </dgm:t>
    </dgm:pt>
    <dgm:pt modelId="{5B33B567-08C1-F941-B5CA-24D2F4889660}" type="sibTrans" cxnId="{740A7843-FDE5-DF48-8C8D-1EBD3B0A7C5E}">
      <dgm:prSet/>
      <dgm:spPr/>
      <dgm:t>
        <a:bodyPr/>
        <a:lstStyle/>
        <a:p>
          <a:endParaRPr lang="en-GB"/>
        </a:p>
      </dgm:t>
    </dgm:pt>
    <dgm:pt modelId="{7EDAF9DC-D507-4947-8F27-9ABF96B1E1EC}" type="pres">
      <dgm:prSet presAssocID="{9BD84232-29F9-0B42-8473-3E06AE2DD001}" presName="linearFlow" presStyleCnt="0">
        <dgm:presLayoutVars>
          <dgm:dir/>
          <dgm:resizeHandles val="exact"/>
        </dgm:presLayoutVars>
      </dgm:prSet>
      <dgm:spPr/>
    </dgm:pt>
    <dgm:pt modelId="{3E645795-3E0D-5F42-8B2F-66F7394397BF}" type="pres">
      <dgm:prSet presAssocID="{C5DB8772-6489-A04A-A3C7-4AAECE5A2E26}" presName="composite" presStyleCnt="0"/>
      <dgm:spPr/>
    </dgm:pt>
    <dgm:pt modelId="{EEF222DD-F113-8D41-9F25-17FC204FE0E6}" type="pres">
      <dgm:prSet presAssocID="{C5DB8772-6489-A04A-A3C7-4AAECE5A2E26}" presName="imgShp" presStyleLbl="fgImgPlace1" presStyleIdx="0" presStyleCnt="3" custLinFactNeighborX="-19529" custLinFactNeighborY="-3805"/>
      <dgm:spPr>
        <a:blipFill dpi="0" rotWithShape="1">
          <a:blip xmlns:r="http://schemas.openxmlformats.org/officeDocument/2006/relationships" r:embed="rId2">
            <a:alphaModFix amt="9365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>
          <a:noFill/>
        </a:ln>
      </dgm:spPr>
    </dgm:pt>
    <dgm:pt modelId="{C3C3DF17-4476-F644-8595-0A64FE4E93FE}" type="pres">
      <dgm:prSet presAssocID="{C5DB8772-6489-A04A-A3C7-4AAECE5A2E26}" presName="txShp" presStyleLbl="node1" presStyleIdx="0" presStyleCnt="3" custScaleX="112568">
        <dgm:presLayoutVars>
          <dgm:bulletEnabled val="1"/>
        </dgm:presLayoutVars>
      </dgm:prSet>
      <dgm:spPr/>
    </dgm:pt>
    <dgm:pt modelId="{655C2052-A007-714D-A0F7-0EE6F7AD8E23}" type="pres">
      <dgm:prSet presAssocID="{9E8B0EFB-A1E6-B34E-9704-8DD15B08FCB4}" presName="spacing" presStyleCnt="0"/>
      <dgm:spPr/>
    </dgm:pt>
    <dgm:pt modelId="{5B131467-2897-F04C-B685-889B1F0EA7FA}" type="pres">
      <dgm:prSet presAssocID="{6B0325F3-F403-4442-936B-7FB2655C9CC7}" presName="composite" presStyleCnt="0"/>
      <dgm:spPr/>
    </dgm:pt>
    <dgm:pt modelId="{219368CD-9C46-6B47-9495-4FC887D8C871}" type="pres">
      <dgm:prSet presAssocID="{6B0325F3-F403-4442-936B-7FB2655C9CC7}" presName="imgShp" presStyleLbl="fgImgPlace1" presStyleIdx="1" presStyleCnt="3" custLinFactNeighborX="-29357" custLinFactNeighborY="-127"/>
      <dgm:spPr>
        <a:blipFill dpi="0" rotWithShape="1">
          <a:blip xmlns:r="http://schemas.openxmlformats.org/officeDocument/2006/relationships" r:embed="rId3">
            <a:alphaModFix amt="9365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75277C19-F7D7-E144-B2B2-F3880AB949AC}" type="pres">
      <dgm:prSet presAssocID="{6B0325F3-F403-4442-936B-7FB2655C9CC7}" presName="txShp" presStyleLbl="node1" presStyleIdx="1" presStyleCnt="3" custScaleX="112026">
        <dgm:presLayoutVars>
          <dgm:bulletEnabled val="1"/>
        </dgm:presLayoutVars>
      </dgm:prSet>
      <dgm:spPr/>
    </dgm:pt>
    <dgm:pt modelId="{14AD6208-83F8-024B-B481-BE74691E3AB6}" type="pres">
      <dgm:prSet presAssocID="{BC380842-4132-FE44-B512-8FA14DE48264}" presName="spacing" presStyleCnt="0"/>
      <dgm:spPr/>
    </dgm:pt>
    <dgm:pt modelId="{B096310B-FBC9-6D40-932B-8CB0627D0D65}" type="pres">
      <dgm:prSet presAssocID="{BB56830B-3D30-E24F-8F56-1F2FA3F152BC}" presName="composite" presStyleCnt="0"/>
      <dgm:spPr/>
    </dgm:pt>
    <dgm:pt modelId="{A3209609-C752-D54F-BF3C-803B5BD4B9AA}" type="pres">
      <dgm:prSet presAssocID="{BB56830B-3D30-E24F-8F56-1F2FA3F152BC}" presName="imgShp" presStyleLbl="fgImgPlace1" presStyleIdx="2" presStyleCnt="3" custLinFactNeighborX="-16921" custLinFactNeighborY="43"/>
      <dgm:spPr>
        <a:blipFill dpi="0" rotWithShape="1">
          <a:blip xmlns:r="http://schemas.openxmlformats.org/officeDocument/2006/relationships" r:embed="rId4">
            <a:alphaModFix amt="9365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DDF60B6E-9E51-6A4B-BBF1-8C7D6D48F0D6}" type="pres">
      <dgm:prSet presAssocID="{BB56830B-3D30-E24F-8F56-1F2FA3F152BC}" presName="txShp" presStyleLbl="node1" presStyleIdx="2" presStyleCnt="3" custScaleX="111109">
        <dgm:presLayoutVars>
          <dgm:bulletEnabled val="1"/>
        </dgm:presLayoutVars>
      </dgm:prSet>
      <dgm:spPr/>
    </dgm:pt>
  </dgm:ptLst>
  <dgm:cxnLst>
    <dgm:cxn modelId="{28B3450C-B356-BC49-8E26-F8732185C6E1}" type="presOf" srcId="{9BD84232-29F9-0B42-8473-3E06AE2DD001}" destId="{7EDAF9DC-D507-4947-8F27-9ABF96B1E1EC}" srcOrd="0" destOrd="0" presId="urn:microsoft.com/office/officeart/2005/8/layout/vList3"/>
    <dgm:cxn modelId="{740A7843-FDE5-DF48-8C8D-1EBD3B0A7C5E}" srcId="{9BD84232-29F9-0B42-8473-3E06AE2DD001}" destId="{BB56830B-3D30-E24F-8F56-1F2FA3F152BC}" srcOrd="2" destOrd="0" parTransId="{3D42A1B4-A110-CB4F-BD38-D59916E9F1D8}" sibTransId="{5B33B567-08C1-F941-B5CA-24D2F4889660}"/>
    <dgm:cxn modelId="{893FCC73-E83D-0F46-A17A-BA7725B44A04}" type="presOf" srcId="{BB56830B-3D30-E24F-8F56-1F2FA3F152BC}" destId="{DDF60B6E-9E51-6A4B-BBF1-8C7D6D48F0D6}" srcOrd="0" destOrd="0" presId="urn:microsoft.com/office/officeart/2005/8/layout/vList3"/>
    <dgm:cxn modelId="{EC42A57A-518C-A445-A428-D3EC0B0AD719}" srcId="{9BD84232-29F9-0B42-8473-3E06AE2DD001}" destId="{C5DB8772-6489-A04A-A3C7-4AAECE5A2E26}" srcOrd="0" destOrd="0" parTransId="{321F3BA2-D2B4-A845-AD5F-BC67DA512C9A}" sibTransId="{9E8B0EFB-A1E6-B34E-9704-8DD15B08FCB4}"/>
    <dgm:cxn modelId="{E7E606A5-F1DC-C94D-8295-67E41CB58188}" type="presOf" srcId="{C5DB8772-6489-A04A-A3C7-4AAECE5A2E26}" destId="{C3C3DF17-4476-F644-8595-0A64FE4E93FE}" srcOrd="0" destOrd="0" presId="urn:microsoft.com/office/officeart/2005/8/layout/vList3"/>
    <dgm:cxn modelId="{17C799AB-365E-764C-8BCE-BB993EDE4B6B}" type="presOf" srcId="{6B0325F3-F403-4442-936B-7FB2655C9CC7}" destId="{75277C19-F7D7-E144-B2B2-F3880AB949AC}" srcOrd="0" destOrd="0" presId="urn:microsoft.com/office/officeart/2005/8/layout/vList3"/>
    <dgm:cxn modelId="{D7F05EBF-5C8D-114E-A67C-5DE939179EC3}" srcId="{9BD84232-29F9-0B42-8473-3E06AE2DD001}" destId="{6B0325F3-F403-4442-936B-7FB2655C9CC7}" srcOrd="1" destOrd="0" parTransId="{6FAF06D8-AE74-5C4C-934E-CF6EA0284FDE}" sibTransId="{BC380842-4132-FE44-B512-8FA14DE48264}"/>
    <dgm:cxn modelId="{39963FD6-E466-664D-AAC1-D1C5847A315B}" type="presParOf" srcId="{7EDAF9DC-D507-4947-8F27-9ABF96B1E1EC}" destId="{3E645795-3E0D-5F42-8B2F-66F7394397BF}" srcOrd="0" destOrd="0" presId="urn:microsoft.com/office/officeart/2005/8/layout/vList3"/>
    <dgm:cxn modelId="{B7A6033D-16D6-AD4C-8E0E-813A5AC5EC81}" type="presParOf" srcId="{3E645795-3E0D-5F42-8B2F-66F7394397BF}" destId="{EEF222DD-F113-8D41-9F25-17FC204FE0E6}" srcOrd="0" destOrd="0" presId="urn:microsoft.com/office/officeart/2005/8/layout/vList3"/>
    <dgm:cxn modelId="{7A4B120E-7A42-1244-BC88-A509AB8B9B5B}" type="presParOf" srcId="{3E645795-3E0D-5F42-8B2F-66F7394397BF}" destId="{C3C3DF17-4476-F644-8595-0A64FE4E93FE}" srcOrd="1" destOrd="0" presId="urn:microsoft.com/office/officeart/2005/8/layout/vList3"/>
    <dgm:cxn modelId="{FECE1AAD-1860-144C-8FBA-C56EF5C79B70}" type="presParOf" srcId="{7EDAF9DC-D507-4947-8F27-9ABF96B1E1EC}" destId="{655C2052-A007-714D-A0F7-0EE6F7AD8E23}" srcOrd="1" destOrd="0" presId="urn:microsoft.com/office/officeart/2005/8/layout/vList3"/>
    <dgm:cxn modelId="{0030A5D7-55A1-4B41-BED2-477775C78D99}" type="presParOf" srcId="{7EDAF9DC-D507-4947-8F27-9ABF96B1E1EC}" destId="{5B131467-2897-F04C-B685-889B1F0EA7FA}" srcOrd="2" destOrd="0" presId="urn:microsoft.com/office/officeart/2005/8/layout/vList3"/>
    <dgm:cxn modelId="{8B836546-6289-DC45-9A9F-45B8973E58F4}" type="presParOf" srcId="{5B131467-2897-F04C-B685-889B1F0EA7FA}" destId="{219368CD-9C46-6B47-9495-4FC887D8C871}" srcOrd="0" destOrd="0" presId="urn:microsoft.com/office/officeart/2005/8/layout/vList3"/>
    <dgm:cxn modelId="{44FBDFC5-6949-FD43-BE66-D5A8E3698548}" type="presParOf" srcId="{5B131467-2897-F04C-B685-889B1F0EA7FA}" destId="{75277C19-F7D7-E144-B2B2-F3880AB949AC}" srcOrd="1" destOrd="0" presId="urn:microsoft.com/office/officeart/2005/8/layout/vList3"/>
    <dgm:cxn modelId="{D0263AA2-01CA-F54A-8E36-EF0546568655}" type="presParOf" srcId="{7EDAF9DC-D507-4947-8F27-9ABF96B1E1EC}" destId="{14AD6208-83F8-024B-B481-BE74691E3AB6}" srcOrd="3" destOrd="0" presId="urn:microsoft.com/office/officeart/2005/8/layout/vList3"/>
    <dgm:cxn modelId="{567FA181-580A-4A45-890D-3A58C4A0A66D}" type="presParOf" srcId="{7EDAF9DC-D507-4947-8F27-9ABF96B1E1EC}" destId="{B096310B-FBC9-6D40-932B-8CB0627D0D65}" srcOrd="4" destOrd="0" presId="urn:microsoft.com/office/officeart/2005/8/layout/vList3"/>
    <dgm:cxn modelId="{92EF94E0-5CE7-564A-BE52-996211AFB0CE}" type="presParOf" srcId="{B096310B-FBC9-6D40-932B-8CB0627D0D65}" destId="{A3209609-C752-D54F-BF3C-803B5BD4B9AA}" srcOrd="0" destOrd="0" presId="urn:microsoft.com/office/officeart/2005/8/layout/vList3"/>
    <dgm:cxn modelId="{205F7225-72E9-2D4D-A8C6-DAE287488826}" type="presParOf" srcId="{B096310B-FBC9-6D40-932B-8CB0627D0D65}" destId="{DDF60B6E-9E51-6A4B-BBF1-8C7D6D48F0D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374A8D-24F8-B742-9A0D-71CE2302A7D7}">
      <dsp:nvSpPr>
        <dsp:cNvPr id="0" name=""/>
        <dsp:cNvSpPr/>
      </dsp:nvSpPr>
      <dsp:spPr>
        <a:xfrm>
          <a:off x="0" y="869300"/>
          <a:ext cx="10202780" cy="2714545"/>
        </a:xfrm>
        <a:prstGeom prst="rect">
          <a:avLst/>
        </a:prstGeom>
        <a:solidFill>
          <a:schemeClr val="bg2">
            <a:lumMod val="90000"/>
            <a:alpha val="5464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 val="12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1849" tIns="458216" rIns="79184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2400" kern="1200" dirty="0">
              <a:solidFill>
                <a:srgbClr val="844E2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Occupation-centered, child- or family-focused interventions</a:t>
          </a:r>
          <a:endParaRPr lang="en-GB" sz="2400" kern="1200" dirty="0">
            <a:solidFill>
              <a:srgbClr val="844E25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2400" kern="1200" dirty="0">
              <a:solidFill>
                <a:srgbClr val="844E2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Forcibly displaced children and/or families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2400" kern="1200" dirty="0">
              <a:solidFill>
                <a:srgbClr val="844E2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Outcomes assessing children’s participation (OTPF-4)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2400" kern="1200" dirty="0">
              <a:solidFill>
                <a:srgbClr val="844E2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English language publications (2000–2024)</a:t>
          </a:r>
        </a:p>
      </dsp:txBody>
      <dsp:txXfrm>
        <a:off x="0" y="869300"/>
        <a:ext cx="10202780" cy="2714545"/>
      </dsp:txXfrm>
    </dsp:sp>
    <dsp:sp modelId="{9A21DD2B-4203-F24C-A8F7-78DF843E4930}">
      <dsp:nvSpPr>
        <dsp:cNvPr id="0" name=""/>
        <dsp:cNvSpPr/>
      </dsp:nvSpPr>
      <dsp:spPr>
        <a:xfrm>
          <a:off x="545425" y="673490"/>
          <a:ext cx="9070128" cy="506241"/>
        </a:xfrm>
        <a:prstGeom prst="roundRect">
          <a:avLst/>
        </a:prstGeom>
        <a:solidFill>
          <a:schemeClr val="bg2">
            <a:lumMod val="75000"/>
            <a:alpha val="51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000" tIns="0" rIns="28800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rgbClr val="75452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Inclusion criteria:</a:t>
          </a:r>
        </a:p>
      </dsp:txBody>
      <dsp:txXfrm>
        <a:off x="570138" y="698203"/>
        <a:ext cx="9020702" cy="456815"/>
      </dsp:txXfrm>
    </dsp:sp>
    <dsp:sp modelId="{ACD5B66A-C2CE-674D-A159-5AB95EC10A12}">
      <dsp:nvSpPr>
        <dsp:cNvPr id="0" name=""/>
        <dsp:cNvSpPr/>
      </dsp:nvSpPr>
      <dsp:spPr>
        <a:xfrm>
          <a:off x="0" y="3339153"/>
          <a:ext cx="10202780" cy="952347"/>
        </a:xfrm>
        <a:prstGeom prst="rect">
          <a:avLst/>
        </a:prstGeom>
        <a:solidFill>
          <a:schemeClr val="bg2">
            <a:lumMod val="90000"/>
            <a:alpha val="5464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 val="12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1849" tIns="458216" rIns="79184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2400" kern="1200" dirty="0">
              <a:solidFill>
                <a:srgbClr val="844E2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Randomized, non-randomized, mixed-methods, and qualitative studies</a:t>
          </a:r>
          <a:endParaRPr lang="en-GB" sz="2400" kern="1200" dirty="0">
            <a:solidFill>
              <a:srgbClr val="844E25"/>
            </a:solidFill>
          </a:endParaRPr>
        </a:p>
      </dsp:txBody>
      <dsp:txXfrm>
        <a:off x="0" y="3339153"/>
        <a:ext cx="10202780" cy="952347"/>
      </dsp:txXfrm>
    </dsp:sp>
    <dsp:sp modelId="{E13009E8-EB36-F84F-9330-DA5D5DBD43DC}">
      <dsp:nvSpPr>
        <dsp:cNvPr id="0" name=""/>
        <dsp:cNvSpPr/>
      </dsp:nvSpPr>
      <dsp:spPr>
        <a:xfrm>
          <a:off x="284438" y="2894289"/>
          <a:ext cx="9160688" cy="722865"/>
        </a:xfrm>
        <a:prstGeom prst="roundRect">
          <a:avLst/>
        </a:prstGeom>
        <a:solidFill>
          <a:schemeClr val="bg2">
            <a:lumMod val="75000"/>
            <a:alpha val="51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000" tIns="0" rIns="28800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rgbClr val="75452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Eligible study designs:</a:t>
          </a:r>
          <a:endParaRPr lang="en-CY" sz="2800" kern="1200" dirty="0">
            <a:solidFill>
              <a:srgbClr val="754520"/>
            </a:solidFill>
          </a:endParaRPr>
        </a:p>
      </dsp:txBody>
      <dsp:txXfrm>
        <a:off x="319725" y="2929576"/>
        <a:ext cx="9090114" cy="652291"/>
      </dsp:txXfrm>
    </dsp:sp>
    <dsp:sp modelId="{58D6DC5A-D923-024D-BDD1-D3F2766A3CAC}">
      <dsp:nvSpPr>
        <dsp:cNvPr id="0" name=""/>
        <dsp:cNvSpPr/>
      </dsp:nvSpPr>
      <dsp:spPr>
        <a:xfrm>
          <a:off x="0" y="4596371"/>
          <a:ext cx="10202780" cy="2261629"/>
        </a:xfrm>
        <a:prstGeom prst="rect">
          <a:avLst/>
        </a:prstGeom>
        <a:solidFill>
          <a:schemeClr val="bg2">
            <a:lumMod val="90000"/>
            <a:alpha val="5464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 val="12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1849" tIns="458216" rIns="79184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solidFill>
                <a:srgbClr val="844E2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PICO-based search strategy (with university librarian)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solidFill>
                <a:srgbClr val="844E2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Databases: PubMed, Scopus, EBSCO, APA </a:t>
          </a:r>
          <a:r>
            <a:rPr lang="en-GB" sz="2400" kern="1200" dirty="0" err="1">
              <a:solidFill>
                <a:srgbClr val="844E2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PsycInfo</a:t>
          </a:r>
          <a:endParaRPr lang="en-GB" sz="2400" kern="1200" dirty="0">
            <a:solidFill>
              <a:srgbClr val="844E2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solidFill>
                <a:srgbClr val="844E2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Reference list hand-searching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solidFill>
                <a:srgbClr val="844E2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Multi-stage screening by multiple reviewers</a:t>
          </a:r>
        </a:p>
      </dsp:txBody>
      <dsp:txXfrm>
        <a:off x="0" y="4596371"/>
        <a:ext cx="10202780" cy="2261629"/>
      </dsp:txXfrm>
    </dsp:sp>
    <dsp:sp modelId="{B25F7753-38BE-E54D-94F5-23D65A5E5866}">
      <dsp:nvSpPr>
        <dsp:cNvPr id="0" name=""/>
        <dsp:cNvSpPr/>
      </dsp:nvSpPr>
      <dsp:spPr>
        <a:xfrm>
          <a:off x="455273" y="4169723"/>
          <a:ext cx="9080627" cy="746265"/>
        </a:xfrm>
        <a:prstGeom prst="roundRect">
          <a:avLst/>
        </a:prstGeom>
        <a:solidFill>
          <a:schemeClr val="bg2">
            <a:lumMod val="75000"/>
            <a:alpha val="51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000" tIns="0" rIns="28800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rgbClr val="75452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Search and screening </a:t>
          </a:r>
        </a:p>
      </dsp:txBody>
      <dsp:txXfrm>
        <a:off x="491703" y="4206153"/>
        <a:ext cx="9007767" cy="6734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8AAEB-A7F1-334F-B003-FCA0C1D5D6FC}">
      <dsp:nvSpPr>
        <dsp:cNvPr id="0" name=""/>
        <dsp:cNvSpPr/>
      </dsp:nvSpPr>
      <dsp:spPr>
        <a:xfrm>
          <a:off x="0" y="2194875"/>
          <a:ext cx="9699177" cy="1437786"/>
        </a:xfrm>
        <a:prstGeom prst="rect">
          <a:avLst/>
        </a:prstGeom>
        <a:solidFill>
          <a:schemeClr val="bg2">
            <a:lumMod val="90000"/>
            <a:alpha val="5464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 val="12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2764" tIns="249936" rIns="752764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solidFill>
                <a:srgbClr val="844E2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Thematic synthesis focused on participation in everyday activities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solidFill>
                <a:srgbClr val="844E2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Quality appraisal: </a:t>
          </a:r>
          <a:r>
            <a:rPr lang="en-GB" sz="2400" kern="1200" dirty="0" err="1">
              <a:solidFill>
                <a:srgbClr val="844E2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RoB</a:t>
          </a:r>
          <a:r>
            <a:rPr lang="en-GB" sz="2400" kern="1200" dirty="0">
              <a:solidFill>
                <a:srgbClr val="844E2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2, JBI, MMAT, GRADE-</a:t>
          </a:r>
          <a:r>
            <a:rPr lang="en-GB" sz="2400" kern="1200" dirty="0" err="1">
              <a:solidFill>
                <a:srgbClr val="844E2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CERQual</a:t>
          </a:r>
          <a:endParaRPr lang="en-GB" sz="2400" kern="1200" dirty="0">
            <a:solidFill>
              <a:srgbClr val="844E2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94875"/>
        <a:ext cx="9699177" cy="1437786"/>
      </dsp:txXfrm>
    </dsp:sp>
    <dsp:sp modelId="{23E185A9-6919-F34E-8F0A-9C637C610FEE}">
      <dsp:nvSpPr>
        <dsp:cNvPr id="0" name=""/>
        <dsp:cNvSpPr/>
      </dsp:nvSpPr>
      <dsp:spPr>
        <a:xfrm>
          <a:off x="453620" y="1053685"/>
          <a:ext cx="8365996" cy="1216299"/>
        </a:xfrm>
        <a:prstGeom prst="roundRect">
          <a:avLst/>
        </a:prstGeom>
        <a:solidFill>
          <a:schemeClr val="bg2">
            <a:lumMod val="75000"/>
            <a:alpha val="51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000" tIns="0" rIns="28800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i="0" u="none" kern="1200" dirty="0">
              <a:solidFill>
                <a:srgbClr val="75452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Synthesis &amp; quality appraisal</a:t>
          </a:r>
          <a:endParaRPr lang="en-GB" sz="2800" b="1" kern="1200" dirty="0">
            <a:solidFill>
              <a:srgbClr val="75452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2995" y="1113060"/>
        <a:ext cx="8247246" cy="1097549"/>
      </dsp:txXfrm>
    </dsp:sp>
    <dsp:sp modelId="{12BAD6A0-2081-784A-9A70-BA2FBCD26128}">
      <dsp:nvSpPr>
        <dsp:cNvPr id="0" name=""/>
        <dsp:cNvSpPr/>
      </dsp:nvSpPr>
      <dsp:spPr>
        <a:xfrm>
          <a:off x="0" y="4724745"/>
          <a:ext cx="9699177" cy="1639759"/>
        </a:xfrm>
        <a:prstGeom prst="rect">
          <a:avLst/>
        </a:prstGeom>
        <a:solidFill>
          <a:schemeClr val="bg2">
            <a:lumMod val="90000"/>
            <a:alpha val="5464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 val="12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2764" tIns="249936" rIns="752764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2400" kern="1200" dirty="0">
              <a:solidFill>
                <a:srgbClr val="844E2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PRISMA guidelines followed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b="0" i="0" u="none" kern="1200" dirty="0">
              <a:solidFill>
                <a:srgbClr val="844E2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PROSPERO: CRD42024590280</a:t>
          </a:r>
          <a:endParaRPr lang="en-GB" sz="2400" b="0" kern="1200" dirty="0">
            <a:solidFill>
              <a:srgbClr val="844E2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724745"/>
        <a:ext cx="9699177" cy="1639759"/>
      </dsp:txXfrm>
    </dsp:sp>
    <dsp:sp modelId="{EC997590-84EB-EB41-9FB3-428D8DA77006}">
      <dsp:nvSpPr>
        <dsp:cNvPr id="0" name=""/>
        <dsp:cNvSpPr/>
      </dsp:nvSpPr>
      <dsp:spPr>
        <a:xfrm>
          <a:off x="480763" y="3628925"/>
          <a:ext cx="8365860" cy="1325915"/>
        </a:xfrm>
        <a:prstGeom prst="roundRect">
          <a:avLst/>
        </a:prstGeom>
        <a:solidFill>
          <a:schemeClr val="bg2">
            <a:lumMod val="75000"/>
            <a:alpha val="51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000" tIns="0" rIns="28800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rgbClr val="75452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Reporting and registration</a:t>
          </a:r>
        </a:p>
      </dsp:txBody>
      <dsp:txXfrm>
        <a:off x="545489" y="3693651"/>
        <a:ext cx="8236408" cy="11964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ECEF9-F04E-D64D-9185-24AC8DBDA89A}">
      <dsp:nvSpPr>
        <dsp:cNvPr id="0" name=""/>
        <dsp:cNvSpPr/>
      </dsp:nvSpPr>
      <dsp:spPr>
        <a:xfrm rot="10800000">
          <a:off x="1041685" y="2180"/>
          <a:ext cx="6591398" cy="701679"/>
        </a:xfrm>
        <a:prstGeom prst="homePlate">
          <a:avLst/>
        </a:prstGeom>
        <a:solidFill>
          <a:srgbClr val="844E25">
            <a:alpha val="66065"/>
          </a:srgbClr>
        </a:solidFill>
        <a:ln w="12700" cap="flat" cmpd="sng" algn="ctr">
          <a:solidFill>
            <a:srgbClr val="844E2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421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Participation often measured indirectly</a:t>
          </a:r>
          <a:r>
            <a:rPr lang="en-US" sz="2400" b="0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​</a:t>
          </a:r>
          <a:endParaRPr lang="en-CY" sz="2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217105" y="2180"/>
        <a:ext cx="6415978" cy="701679"/>
      </dsp:txXfrm>
    </dsp:sp>
    <dsp:sp modelId="{20547668-7A8E-3048-8B27-F08D2BF99A33}">
      <dsp:nvSpPr>
        <dsp:cNvPr id="0" name=""/>
        <dsp:cNvSpPr/>
      </dsp:nvSpPr>
      <dsp:spPr>
        <a:xfrm>
          <a:off x="834191" y="18220"/>
          <a:ext cx="701679" cy="701679"/>
        </a:xfrm>
        <a:prstGeom prst="ellipse">
          <a:avLst/>
        </a:prstGeom>
        <a:solidFill>
          <a:srgbClr val="6A3F1D">
            <a:alpha val="94000"/>
          </a:srgbClr>
        </a:solidFill>
        <a:ln w="12700" cap="flat" cmpd="sng" algn="ctr">
          <a:solidFill>
            <a:srgbClr val="754520">
              <a:alpha val="89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9E6F8D-1057-524E-9580-E70BA3CEF33E}">
      <dsp:nvSpPr>
        <dsp:cNvPr id="0" name=""/>
        <dsp:cNvSpPr/>
      </dsp:nvSpPr>
      <dsp:spPr>
        <a:xfrm rot="10800000">
          <a:off x="1041685" y="913316"/>
          <a:ext cx="6591398" cy="701679"/>
        </a:xfrm>
        <a:prstGeom prst="homePlate">
          <a:avLst/>
        </a:prstGeom>
        <a:solidFill>
          <a:srgbClr val="844E25">
            <a:alpha val="66065"/>
          </a:srgbClr>
        </a:solidFill>
        <a:ln w="12700" cap="flat" cmpd="sng" algn="ctr">
          <a:solidFill>
            <a:srgbClr val="844E2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421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Limited use of culturally informed assessment tools</a:t>
          </a:r>
          <a:r>
            <a:rPr lang="en-US" sz="2400" b="0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​</a:t>
          </a:r>
          <a:endParaRPr lang="en-CY" sz="2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217105" y="913316"/>
        <a:ext cx="6415978" cy="701679"/>
      </dsp:txXfrm>
    </dsp:sp>
    <dsp:sp modelId="{CC2644E9-9A0B-4340-99CE-EC85860BC1A3}">
      <dsp:nvSpPr>
        <dsp:cNvPr id="0" name=""/>
        <dsp:cNvSpPr/>
      </dsp:nvSpPr>
      <dsp:spPr>
        <a:xfrm>
          <a:off x="834191" y="934114"/>
          <a:ext cx="701679" cy="701679"/>
        </a:xfrm>
        <a:prstGeom prst="ellipse">
          <a:avLst/>
        </a:prstGeom>
        <a:solidFill>
          <a:srgbClr val="6A3F1D">
            <a:alpha val="94000"/>
          </a:srgbClr>
        </a:solidFill>
        <a:ln w="12700" cap="flat" cmpd="sng" algn="ctr">
          <a:solidFill>
            <a:srgbClr val="754520">
              <a:alpha val="89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8F060E-EC2F-004B-BE72-A2314EB6A07F}">
      <dsp:nvSpPr>
        <dsp:cNvPr id="0" name=""/>
        <dsp:cNvSpPr/>
      </dsp:nvSpPr>
      <dsp:spPr>
        <a:xfrm rot="10800000">
          <a:off x="1041685" y="1824453"/>
          <a:ext cx="6591398" cy="701679"/>
        </a:xfrm>
        <a:prstGeom prst="homePlate">
          <a:avLst/>
        </a:prstGeom>
        <a:solidFill>
          <a:srgbClr val="844E25">
            <a:alpha val="66065"/>
          </a:srgbClr>
        </a:solidFill>
        <a:ln w="12700" cap="flat" cmpd="sng" algn="ctr">
          <a:solidFill>
            <a:srgbClr val="844E2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421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High methodological heterogeneity</a:t>
          </a:r>
          <a:r>
            <a:rPr lang="en-US" sz="2400" b="0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​</a:t>
          </a:r>
          <a:endParaRPr lang="en-CY" sz="2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217105" y="1824453"/>
        <a:ext cx="6415978" cy="701679"/>
      </dsp:txXfrm>
    </dsp:sp>
    <dsp:sp modelId="{B847A759-B83A-4C44-88D7-D464ACC558AA}">
      <dsp:nvSpPr>
        <dsp:cNvPr id="0" name=""/>
        <dsp:cNvSpPr/>
      </dsp:nvSpPr>
      <dsp:spPr>
        <a:xfrm>
          <a:off x="834191" y="1840493"/>
          <a:ext cx="701679" cy="701679"/>
        </a:xfrm>
        <a:prstGeom prst="ellipse">
          <a:avLst/>
        </a:prstGeom>
        <a:solidFill>
          <a:srgbClr val="6A3F1D">
            <a:alpha val="94000"/>
          </a:srgbClr>
        </a:solidFill>
        <a:ln w="12700" cap="flat" cmpd="sng" algn="ctr">
          <a:solidFill>
            <a:srgbClr val="754520">
              <a:alpha val="89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35EF0C-369D-2C4D-B299-9987787C5866}">
      <dsp:nvSpPr>
        <dsp:cNvPr id="0" name=""/>
        <dsp:cNvSpPr/>
      </dsp:nvSpPr>
      <dsp:spPr>
        <a:xfrm rot="10800000">
          <a:off x="1041685" y="2735590"/>
          <a:ext cx="6591398" cy="701679"/>
        </a:xfrm>
        <a:prstGeom prst="homePlate">
          <a:avLst/>
        </a:prstGeom>
        <a:solidFill>
          <a:srgbClr val="844E25">
            <a:alpha val="66065"/>
          </a:srgbClr>
        </a:solidFill>
        <a:ln w="12700" cap="flat" cmpd="sng" algn="ctr">
          <a:solidFill>
            <a:srgbClr val="844E2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421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Predominantly moderate risk of bias across studies​</a:t>
          </a:r>
          <a:endParaRPr lang="en-CY" sz="2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217105" y="2735590"/>
        <a:ext cx="6415978" cy="701679"/>
      </dsp:txXfrm>
    </dsp:sp>
    <dsp:sp modelId="{81B23B79-E164-D44E-8850-38CFEC99FFA1}">
      <dsp:nvSpPr>
        <dsp:cNvPr id="0" name=""/>
        <dsp:cNvSpPr/>
      </dsp:nvSpPr>
      <dsp:spPr>
        <a:xfrm>
          <a:off x="834191" y="2655381"/>
          <a:ext cx="701679" cy="701679"/>
        </a:xfrm>
        <a:prstGeom prst="ellipse">
          <a:avLst/>
        </a:prstGeom>
        <a:solidFill>
          <a:srgbClr val="6A3F1D">
            <a:alpha val="94000"/>
          </a:srgbClr>
        </a:solidFill>
        <a:ln w="12700" cap="flat" cmpd="sng" algn="ctr">
          <a:solidFill>
            <a:srgbClr val="754520">
              <a:alpha val="89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2C447-F75B-2441-BC87-952DC3DAAFBF}">
      <dsp:nvSpPr>
        <dsp:cNvPr id="0" name=""/>
        <dsp:cNvSpPr/>
      </dsp:nvSpPr>
      <dsp:spPr>
        <a:xfrm rot="10800000">
          <a:off x="1041685" y="3646726"/>
          <a:ext cx="6591398" cy="701679"/>
        </a:xfrm>
        <a:prstGeom prst="homePlate">
          <a:avLst/>
        </a:prstGeom>
        <a:solidFill>
          <a:srgbClr val="844E25">
            <a:alpha val="66065"/>
          </a:srgbClr>
        </a:solidFill>
        <a:ln w="12700" cap="flat" cmpd="sng" algn="ctr">
          <a:solidFill>
            <a:srgbClr val="844E2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421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Minimal involvement of occupational therapists</a:t>
          </a:r>
          <a:r>
            <a:rPr lang="el-GR" sz="2400" b="0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​</a:t>
          </a:r>
          <a:endParaRPr lang="en-CY" sz="2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217105" y="3646726"/>
        <a:ext cx="6415978" cy="701679"/>
      </dsp:txXfrm>
    </dsp:sp>
    <dsp:sp modelId="{E1628685-8ED7-B842-A755-D2550291D20D}">
      <dsp:nvSpPr>
        <dsp:cNvPr id="0" name=""/>
        <dsp:cNvSpPr/>
      </dsp:nvSpPr>
      <dsp:spPr>
        <a:xfrm>
          <a:off x="813421" y="3630686"/>
          <a:ext cx="701679" cy="701679"/>
        </a:xfrm>
        <a:prstGeom prst="ellipse">
          <a:avLst/>
        </a:prstGeom>
        <a:solidFill>
          <a:srgbClr val="6A3F1D">
            <a:alpha val="94000"/>
          </a:srgbClr>
        </a:solidFill>
        <a:ln w="12700" cap="flat" cmpd="sng" algn="ctr">
          <a:solidFill>
            <a:srgbClr val="754520">
              <a:alpha val="89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3DF17-4476-F644-8595-0A64FE4E93FE}">
      <dsp:nvSpPr>
        <dsp:cNvPr id="0" name=""/>
        <dsp:cNvSpPr/>
      </dsp:nvSpPr>
      <dsp:spPr>
        <a:xfrm rot="10800000">
          <a:off x="1769484" y="355"/>
          <a:ext cx="10536800" cy="832001"/>
        </a:xfrm>
        <a:prstGeom prst="homePlate">
          <a:avLst/>
        </a:prstGeom>
        <a:solidFill>
          <a:srgbClr val="6A3F1D">
            <a:alpha val="78185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890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Y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References available at: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Y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https://jumpshare.com/s/zKsg0Uezq1QdVS5JP13t</a:t>
          </a:r>
          <a:endParaRPr lang="en-CY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977484" y="355"/>
        <a:ext cx="10328800" cy="832001"/>
      </dsp:txXfrm>
    </dsp:sp>
    <dsp:sp modelId="{EEF222DD-F113-8D41-9F25-17FC204FE0E6}">
      <dsp:nvSpPr>
        <dsp:cNvPr id="0" name=""/>
        <dsp:cNvSpPr/>
      </dsp:nvSpPr>
      <dsp:spPr>
        <a:xfrm>
          <a:off x="1779209" y="0"/>
          <a:ext cx="832001" cy="832001"/>
        </a:xfrm>
        <a:prstGeom prst="ellipse">
          <a:avLst/>
        </a:prstGeom>
        <a:blipFill dpi="0" rotWithShape="1">
          <a:blip xmlns:r="http://schemas.openxmlformats.org/officeDocument/2006/relationships" r:embed="rId2">
            <a:alphaModFix amt="9365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77C19-F7D7-E144-B2B2-F3880AB949AC}">
      <dsp:nvSpPr>
        <dsp:cNvPr id="0" name=""/>
        <dsp:cNvSpPr/>
      </dsp:nvSpPr>
      <dsp:spPr>
        <a:xfrm rot="10800000">
          <a:off x="1794851" y="1040357"/>
          <a:ext cx="10486067" cy="832001"/>
        </a:xfrm>
        <a:prstGeom prst="homePlate">
          <a:avLst/>
        </a:prstGeom>
        <a:solidFill>
          <a:srgbClr val="6A3F1D">
            <a:alpha val="78185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890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i="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bridgingotgaps.euc.ac.cy</a:t>
          </a:r>
          <a:endParaRPr lang="en-GB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02851" y="1040357"/>
        <a:ext cx="10278067" cy="832001"/>
      </dsp:txXfrm>
    </dsp:sp>
    <dsp:sp modelId="{219368CD-9C46-6B47-9495-4FC887D8C871}">
      <dsp:nvSpPr>
        <dsp:cNvPr id="0" name=""/>
        <dsp:cNvSpPr/>
      </dsp:nvSpPr>
      <dsp:spPr>
        <a:xfrm>
          <a:off x="1697439" y="1039301"/>
          <a:ext cx="832001" cy="832001"/>
        </a:xfrm>
        <a:prstGeom prst="ellipse">
          <a:avLst/>
        </a:prstGeom>
        <a:blipFill dpi="0" rotWithShape="1">
          <a:blip xmlns:r="http://schemas.openxmlformats.org/officeDocument/2006/relationships" r:embed="rId3">
            <a:alphaModFix amt="9365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F60B6E-9E51-6A4B-BBF1-8C7D6D48F0D6}">
      <dsp:nvSpPr>
        <dsp:cNvPr id="0" name=""/>
        <dsp:cNvSpPr/>
      </dsp:nvSpPr>
      <dsp:spPr>
        <a:xfrm rot="10800000">
          <a:off x="1837768" y="2080359"/>
          <a:ext cx="10400232" cy="832001"/>
        </a:xfrm>
        <a:prstGeom prst="homePlate">
          <a:avLst/>
        </a:prstGeom>
        <a:solidFill>
          <a:srgbClr val="6A3F1D">
            <a:alpha val="78185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890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Acknowledgements to 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Celien Lemmens and Jarne Roelandts </a:t>
          </a:r>
          <a:endParaRPr lang="en-GB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45768" y="2080359"/>
        <a:ext cx="10192232" cy="832001"/>
      </dsp:txXfrm>
    </dsp:sp>
    <dsp:sp modelId="{A3209609-C752-D54F-BF3C-803B5BD4B9AA}">
      <dsp:nvSpPr>
        <dsp:cNvPr id="0" name=""/>
        <dsp:cNvSpPr/>
      </dsp:nvSpPr>
      <dsp:spPr>
        <a:xfrm>
          <a:off x="1800907" y="2080715"/>
          <a:ext cx="832001" cy="832001"/>
        </a:xfrm>
        <a:prstGeom prst="ellipse">
          <a:avLst/>
        </a:prstGeom>
        <a:blipFill dpi="0" rotWithShape="1">
          <a:blip xmlns:r="http://schemas.openxmlformats.org/officeDocument/2006/relationships" r:embed="rId4">
            <a:alphaModFix amt="9365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5262C-B6B9-3445-A9C4-4E7254DE6D27}" type="datetimeFigureOut">
              <a:rPr lang="en-CY" smtClean="0"/>
              <a:t>04/14/2026</a:t>
            </a:fld>
            <a:endParaRPr lang="en-C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B0C74-36E7-8B46-99B3-B52012D7B67C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04962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FD58B-BC96-1B4D-B28C-7CA60151C5E8}" type="slidenum">
              <a:rPr lang="en-CY" smtClean="0"/>
              <a:t>2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342385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FD58B-BC96-1B4D-B28C-7CA60151C5E8}" type="slidenum">
              <a:rPr lang="en-CY" smtClean="0"/>
              <a:t>3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217387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FD58B-BC96-1B4D-B28C-7CA60151C5E8}" type="slidenum">
              <a:rPr lang="en-CY" smtClean="0"/>
              <a:t>4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620936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1AE8A-030E-CE80-DDFE-119513D5F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69A2C8-997E-62FC-1D4A-6389918094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2ADF82-142D-804D-ED55-329229EBF2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F5D64-E69C-13DA-D3E4-3F194DB4DA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FD58B-BC96-1B4D-B28C-7CA60151C5E8}" type="slidenum">
              <a:rPr lang="en-CY" smtClean="0"/>
              <a:t>5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790647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FD58B-BC96-1B4D-B28C-7CA60151C5E8}" type="slidenum">
              <a:rPr lang="en-CY" smtClean="0"/>
              <a:t>6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518290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FD58B-BC96-1B4D-B28C-7CA60151C5E8}" type="slidenum">
              <a:rPr lang="en-CY" smtClean="0"/>
              <a:t>7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800166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FD58B-BC96-1B4D-B28C-7CA60151C5E8}" type="slidenum">
              <a:rPr lang="en-CY" smtClean="0"/>
              <a:t>13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873664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FD58B-BC96-1B4D-B28C-7CA60151C5E8}" type="slidenum">
              <a:rPr lang="en-CY" smtClean="0"/>
              <a:t>15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4006022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4E59D-8CB1-3315-FE92-5EBAC6D0D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D9C70F-306B-BDB3-8339-85A3EDEBE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C0DEA3-ED94-8CE8-A7B8-7C189CCE86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FC3DF-D4ED-D8D7-17A8-A6E1B6A485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FD58B-BC96-1B4D-B28C-7CA60151C5E8}" type="slidenum">
              <a:rPr lang="en-CY" smtClean="0"/>
              <a:t>16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209718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669" y="1451295"/>
            <a:ext cx="7340366" cy="157713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669" y="3157422"/>
            <a:ext cx="7340366" cy="14145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40645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360F49-6CE3-43B8-89C2-394861A969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F08C5-181A-4A3A-9458-944322D5B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3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2789"/>
            <a:ext cx="10515600" cy="7678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360F49-6CE3-43B8-89C2-394861A969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F08C5-181A-4A3A-9458-944322D5B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72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922789"/>
            <a:ext cx="2628900" cy="52541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22789"/>
            <a:ext cx="7734300" cy="52541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360F49-6CE3-43B8-89C2-394861A969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F08C5-181A-4A3A-9458-944322D5B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2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360F49-6CE3-43B8-89C2-394861A969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F08C5-181A-4A3A-9458-944322D5B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25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7188"/>
            <a:ext cx="10515600" cy="7506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360F49-6CE3-43B8-89C2-394861A969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F08C5-181A-4A3A-9458-944322D5B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8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360F49-6CE3-43B8-89C2-394861A969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F08C5-181A-4A3A-9458-944322D5B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2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2789"/>
            <a:ext cx="10515600" cy="7678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360F49-6CE3-43B8-89C2-394861A969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F08C5-181A-4A3A-9458-944322D5B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2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80844"/>
            <a:ext cx="10515600" cy="809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360F49-6CE3-43B8-89C2-394861A969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F08C5-181A-4A3A-9458-944322D5B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1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202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360F49-6CE3-43B8-89C2-394861A969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F08C5-181A-4A3A-9458-944322D5B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35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360F49-6CE3-43B8-89C2-394861A969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F08C5-181A-4A3A-9458-944322D5B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6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360F49-6CE3-43B8-89C2-394861A969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F08C5-181A-4A3A-9458-944322D5B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41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with many windows&#10;&#10;Description automatically generated">
            <a:extLst>
              <a:ext uri="{FF2B5EF4-FFF2-40B4-BE49-F238E27FC236}">
                <a16:creationId xmlns:a16="http://schemas.microsoft.com/office/drawing/2014/main" id="{18099F14-FCBA-4CB1-9ED4-42B1C8CF1B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3"/>
            <a:ext cx="12192717" cy="685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5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2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11" Type="http://schemas.microsoft.com/office/2007/relationships/hdphoto" Target="../media/hdphoto4.wdp"/><Relationship Id="rId5" Type="http://schemas.openxmlformats.org/officeDocument/2006/relationships/diagramData" Target="../diagrams/data1.xml"/><Relationship Id="rId10" Type="http://schemas.openxmlformats.org/officeDocument/2006/relationships/image" Target="../media/image8.png"/><Relationship Id="rId4" Type="http://schemas.microsoft.com/office/2007/relationships/hdphoto" Target="../media/hdphoto3.wdp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11" Type="http://schemas.microsoft.com/office/2007/relationships/hdphoto" Target="../media/hdphoto4.wdp"/><Relationship Id="rId5" Type="http://schemas.openxmlformats.org/officeDocument/2006/relationships/diagramData" Target="../diagrams/data2.xml"/><Relationship Id="rId10" Type="http://schemas.openxmlformats.org/officeDocument/2006/relationships/image" Target="../media/image8.png"/><Relationship Id="rId4" Type="http://schemas.microsoft.com/office/2007/relationships/hdphoto" Target="../media/hdphoto3.wdp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99573"/>
            <a:ext cx="5851729" cy="528329"/>
          </a:xfrm>
        </p:spPr>
        <p:txBody>
          <a:bodyPr/>
          <a:lstStyle/>
          <a:p>
            <a:pPr algn="ctr"/>
            <a:r>
              <a:rPr lang="en-US" sz="2400" b="1" kern="100" dirty="0">
                <a:solidFill>
                  <a:srgbClr val="7545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Occupation-centered interventions to enhance participation in everyday activities for refugee children: a systematic review.</a:t>
            </a:r>
            <a:endParaRPr lang="en-CY" sz="2400" dirty="0">
              <a:solidFill>
                <a:srgbClr val="75452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010A01-4A47-75F2-FE94-DE4871CB5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765" y="537882"/>
            <a:ext cx="2741637" cy="1237130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2265CA60-C129-E4BE-5F46-F2E81259E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412" y="5200077"/>
            <a:ext cx="7340366" cy="1414578"/>
          </a:xfrm>
        </p:spPr>
        <p:txBody>
          <a:bodyPr/>
          <a:lstStyle/>
          <a:p>
            <a:pPr algn="ctr"/>
            <a:r>
              <a:rPr lang="en-GB" sz="20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2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Pavlina Psychouli, Ioulia Louta, Constantina Christodoulou, Evangelia Andreou, Michaella Louka, Efrosini Panayiotou</a:t>
            </a: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 University of Cyprus – School of sciences</a:t>
            </a:r>
            <a:endParaRPr lang="en-CY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Y" dirty="0"/>
          </a:p>
        </p:txBody>
      </p:sp>
      <p:pic>
        <p:nvPicPr>
          <p:cNvPr id="12" name="Picture 11" descr="A close-up of a logo&#10;&#10;Description automatically generated">
            <a:extLst>
              <a:ext uri="{FF2B5EF4-FFF2-40B4-BE49-F238E27FC236}">
                <a16:creationId xmlns:a16="http://schemas.microsoft.com/office/drawing/2014/main" id="{A9B4B64F-D598-159E-4222-D839E769B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27" y="537883"/>
            <a:ext cx="2947379" cy="12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28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67B3A43A-8B29-78EE-D2C0-BF8C4C8733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039717"/>
              </p:ext>
            </p:extLst>
          </p:nvPr>
        </p:nvGraphicFramePr>
        <p:xfrm>
          <a:off x="315885" y="753034"/>
          <a:ext cx="11637819" cy="59174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02412">
                  <a:extLst>
                    <a:ext uri="{9D8B030D-6E8A-4147-A177-3AD203B41FA5}">
                      <a16:colId xmlns:a16="http://schemas.microsoft.com/office/drawing/2014/main" val="2743095047"/>
                    </a:ext>
                  </a:extLst>
                </a:gridCol>
                <a:gridCol w="2490091">
                  <a:extLst>
                    <a:ext uri="{9D8B030D-6E8A-4147-A177-3AD203B41FA5}">
                      <a16:colId xmlns:a16="http://schemas.microsoft.com/office/drawing/2014/main" val="3506461447"/>
                    </a:ext>
                  </a:extLst>
                </a:gridCol>
                <a:gridCol w="3204133">
                  <a:extLst>
                    <a:ext uri="{9D8B030D-6E8A-4147-A177-3AD203B41FA5}">
                      <a16:colId xmlns:a16="http://schemas.microsoft.com/office/drawing/2014/main" val="497248962"/>
                    </a:ext>
                  </a:extLst>
                </a:gridCol>
                <a:gridCol w="3841183">
                  <a:extLst>
                    <a:ext uri="{9D8B030D-6E8A-4147-A177-3AD203B41FA5}">
                      <a16:colId xmlns:a16="http://schemas.microsoft.com/office/drawing/2014/main" val="4128832045"/>
                    </a:ext>
                  </a:extLst>
                </a:gridCol>
              </a:tblGrid>
              <a:tr h="9226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OTPF-4 Domain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54520">
                        <a:alpha val="7577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Outcome Measures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54520">
                        <a:alpha val="7577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Overall Findings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54520">
                        <a:alpha val="7577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Y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Indicative Studies </a:t>
                      </a:r>
                    </a:p>
                  </a:txBody>
                  <a:tcPr anchor="ctr">
                    <a:solidFill>
                      <a:srgbClr val="754520">
                        <a:alpha val="7577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106537"/>
                  </a:ext>
                </a:extLst>
              </a:tr>
              <a:tr h="15178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7545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ADLs / IADLs </a:t>
                      </a:r>
                    </a:p>
                  </a:txBody>
                  <a:tcPr anchor="ctr">
                    <a:solidFill>
                      <a:srgbClr val="6A3F1D">
                        <a:alpha val="303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7545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OBQ11, ASQ-3</a:t>
                      </a:r>
                    </a:p>
                  </a:txBody>
                  <a:tcPr anchor="ctr">
                    <a:solidFill>
                      <a:srgbClr val="6A3F1D">
                        <a:alpha val="303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7545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Limited </a:t>
                      </a:r>
                    </a:p>
                  </a:txBody>
                  <a:tcPr anchor="ctr">
                    <a:solidFill>
                      <a:srgbClr val="6A3F1D">
                        <a:alpha val="303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>
                          <a:solidFill>
                            <a:srgbClr val="7545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Belhan </a:t>
                      </a:r>
                      <a:r>
                        <a:rPr lang="en-GB" sz="2400" b="0" i="0" u="none" strike="noStrike" dirty="0" err="1">
                          <a:solidFill>
                            <a:srgbClr val="7545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Çelik</a:t>
                      </a:r>
                      <a:r>
                        <a:rPr lang="en-GB" sz="2400" b="0" i="0" u="none" strike="noStrike" dirty="0">
                          <a:solidFill>
                            <a:srgbClr val="7545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 al., 2022; Rafla et al., 2024; Birman et al., 2008; Pejic et al., 2022; Rousseau et al., 2009</a:t>
                      </a:r>
                      <a:endParaRPr lang="en-CY" sz="2400" dirty="0">
                        <a:solidFill>
                          <a:srgbClr val="75452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6A3F1D">
                        <a:alpha val="3032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823722"/>
                  </a:ext>
                </a:extLst>
              </a:tr>
              <a:tr h="11607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Y" sz="2400" dirty="0">
                          <a:solidFill>
                            <a:srgbClr val="7545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 Manangement</a:t>
                      </a:r>
                      <a:endParaRPr lang="en-CY" sz="2400" dirty="0">
                        <a:solidFill>
                          <a:srgbClr val="754520"/>
                        </a:solidFill>
                      </a:endParaRPr>
                    </a:p>
                  </a:txBody>
                  <a:tcPr anchor="ctr">
                    <a:solidFill>
                      <a:srgbClr val="6A3F1D">
                        <a:alpha val="303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Y" sz="2400" dirty="0">
                          <a:solidFill>
                            <a:srgbClr val="7545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IRRs</a:t>
                      </a:r>
                    </a:p>
                  </a:txBody>
                  <a:tcPr anchor="ctr">
                    <a:solidFill>
                      <a:srgbClr val="6A3F1D">
                        <a:alpha val="303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Y" sz="2400" dirty="0">
                          <a:solidFill>
                            <a:srgbClr val="7545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Significant but limited</a:t>
                      </a:r>
                      <a:endParaRPr lang="en-CY" sz="2400" dirty="0">
                        <a:solidFill>
                          <a:srgbClr val="754520"/>
                        </a:solidFill>
                      </a:endParaRPr>
                    </a:p>
                  </a:txBody>
                  <a:tcPr anchor="ctr">
                    <a:solidFill>
                      <a:srgbClr val="6A3F1D">
                        <a:alpha val="303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>
                          <a:solidFill>
                            <a:srgbClr val="7545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Jordans &amp; van den Broek, 2024</a:t>
                      </a:r>
                      <a:endParaRPr lang="en-CY" sz="2400" dirty="0">
                        <a:solidFill>
                          <a:srgbClr val="75452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CY" sz="2400" dirty="0">
                        <a:solidFill>
                          <a:srgbClr val="75452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6A3F1D">
                        <a:alpha val="3032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577439"/>
                  </a:ext>
                </a:extLst>
              </a:tr>
              <a:tr h="11147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Y" sz="2400" dirty="0">
                          <a:solidFill>
                            <a:srgbClr val="7545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</a:t>
                      </a:r>
                      <a:endParaRPr lang="en-GB" sz="2400" dirty="0">
                        <a:solidFill>
                          <a:srgbClr val="75452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6A3F1D">
                        <a:alpha val="303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Y" sz="2400" dirty="0">
                          <a:solidFill>
                            <a:srgbClr val="7545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HI, HD, AYMH, PSS, SDQ</a:t>
                      </a:r>
                    </a:p>
                  </a:txBody>
                  <a:tcPr anchor="ctr">
                    <a:solidFill>
                      <a:srgbClr val="6A3F1D">
                        <a:alpha val="303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Y" sz="2400" dirty="0">
                          <a:solidFill>
                            <a:srgbClr val="7545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Significant (very limited)</a:t>
                      </a:r>
                      <a:endParaRPr lang="en-CY" sz="2400" dirty="0">
                        <a:solidFill>
                          <a:srgbClr val="754520"/>
                        </a:solidFill>
                      </a:endParaRPr>
                    </a:p>
                  </a:txBody>
                  <a:tcPr anchor="ctr">
                    <a:solidFill>
                      <a:srgbClr val="6A3F1D">
                        <a:alpha val="303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>
                          <a:solidFill>
                            <a:srgbClr val="7545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Panter-Brick et al., 2018</a:t>
                      </a:r>
                      <a:endParaRPr lang="en-CY" sz="2400" dirty="0">
                        <a:solidFill>
                          <a:srgbClr val="754520"/>
                        </a:solidFill>
                      </a:endParaRPr>
                    </a:p>
                    <a:p>
                      <a:pPr algn="just"/>
                      <a:endParaRPr lang="en-CY" sz="2400" dirty="0">
                        <a:solidFill>
                          <a:srgbClr val="75452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6A3F1D">
                        <a:alpha val="3032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807072"/>
                  </a:ext>
                </a:extLst>
              </a:tr>
              <a:tr h="11147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7545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Unspecified daily activities</a:t>
                      </a:r>
                    </a:p>
                  </a:txBody>
                  <a:tcPr anchor="ctr">
                    <a:solidFill>
                      <a:srgbClr val="6A3F1D">
                        <a:alpha val="303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Y" sz="2400" dirty="0">
                          <a:solidFill>
                            <a:srgbClr val="7545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DFS</a:t>
                      </a:r>
                    </a:p>
                  </a:txBody>
                  <a:tcPr anchor="ctr">
                    <a:solidFill>
                      <a:srgbClr val="6A3F1D">
                        <a:alpha val="303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545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significant  </a:t>
                      </a:r>
                      <a:endParaRPr lang="en-CY" sz="2400" dirty="0">
                        <a:solidFill>
                          <a:srgbClr val="75452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6A3F1D">
                        <a:alpha val="303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CY" sz="2400" dirty="0">
                          <a:solidFill>
                            <a:srgbClr val="7545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Bryant et al., 2022</a:t>
                      </a:r>
                    </a:p>
                  </a:txBody>
                  <a:tcPr anchor="ctr">
                    <a:solidFill>
                      <a:srgbClr val="6A3F1D">
                        <a:alpha val="3032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630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934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smoke&#10;&#10;Description automatically generated">
            <a:extLst>
              <a:ext uri="{FF2B5EF4-FFF2-40B4-BE49-F238E27FC236}">
                <a16:creationId xmlns:a16="http://schemas.microsoft.com/office/drawing/2014/main" id="{8A2C4559-51CC-17F6-C447-03FAFCD002A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129000"/>
                    </a14:imgEffect>
                    <a14:imgEffect>
                      <a14:brightnessContrast bright="-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effectLst>
            <a:softEdge rad="18527"/>
          </a:effectLst>
        </p:spPr>
      </p:pic>
      <p:pic>
        <p:nvPicPr>
          <p:cNvPr id="7" name="Picture 6" descr="A close up of smoke&#10;&#10;Description automatically generated">
            <a:extLst>
              <a:ext uri="{FF2B5EF4-FFF2-40B4-BE49-F238E27FC236}">
                <a16:creationId xmlns:a16="http://schemas.microsoft.com/office/drawing/2014/main" id="{9F713B9D-5BD1-EA96-5D94-22959E6DD11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0"/>
                    </a14:imgEffect>
                    <a14:imgEffect>
                      <a14:sharpenSoften amount="33000"/>
                    </a14:imgEffect>
                    <a14:imgEffect>
                      <a14:saturation sat="12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055" y="2149719"/>
            <a:ext cx="4116772" cy="263818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0"/>
              </a:srgbClr>
            </a:outerShdw>
            <a:softEdge rad="18527"/>
          </a:effec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083CD4-AE0F-CC28-F162-F51B64DB3442}"/>
              </a:ext>
            </a:extLst>
          </p:cNvPr>
          <p:cNvCxnSpPr/>
          <p:nvPr/>
        </p:nvCxnSpPr>
        <p:spPr>
          <a:xfrm>
            <a:off x="718541" y="3687187"/>
            <a:ext cx="3225800" cy="0"/>
          </a:xfrm>
          <a:prstGeom prst="line">
            <a:avLst/>
          </a:prstGeom>
          <a:ln>
            <a:solidFill>
              <a:srgbClr val="75452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787BCD5-7C22-2838-8DBF-8C77D6FBE64D}"/>
              </a:ext>
            </a:extLst>
          </p:cNvPr>
          <p:cNvSpPr txBox="1"/>
          <p:nvPr/>
        </p:nvSpPr>
        <p:spPr>
          <a:xfrm>
            <a:off x="539361" y="2872415"/>
            <a:ext cx="38504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7545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en-CY" sz="4400" b="1" dirty="0">
              <a:solidFill>
                <a:srgbClr val="7545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EA296A-8630-833C-6B41-5B98B9812366}"/>
              </a:ext>
            </a:extLst>
          </p:cNvPr>
          <p:cNvSpPr txBox="1"/>
          <p:nvPr/>
        </p:nvSpPr>
        <p:spPr>
          <a:xfrm>
            <a:off x="4500696" y="686365"/>
            <a:ext cx="758043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i="0" u="none" strike="noStrike" dirty="0">
                <a:solidFill>
                  <a:srgbClr val="7545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Frequently Targeted Domains</a:t>
            </a:r>
            <a:r>
              <a:rPr lang="el-GR" sz="2400" b="1" i="0" u="none" strike="noStrike" dirty="0">
                <a:solidFill>
                  <a:srgbClr val="7545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2400" b="1" i="0" u="none" strike="noStrike" dirty="0">
              <a:solidFill>
                <a:srgbClr val="75452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GB" sz="2400" b="0" i="0" u="none" strike="noStrike" dirty="0">
                <a:solidFill>
                  <a:srgbClr val="7545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Education </a:t>
            </a:r>
            <a:r>
              <a:rPr lang="el-GR" sz="2400" b="0" i="0" u="none" strike="noStrike" dirty="0">
                <a:solidFill>
                  <a:srgbClr val="7545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GB" sz="2400" b="0" i="0" u="none" strike="noStrike" dirty="0">
                <a:solidFill>
                  <a:srgbClr val="7545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Social participation</a:t>
            </a:r>
            <a:endParaRPr lang="el-GR" sz="2400" b="0" i="0" u="none" strike="noStrike" dirty="0">
              <a:solidFill>
                <a:srgbClr val="75452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n-GB" sz="2400" b="0" i="0" u="none" strike="noStrike" dirty="0">
                <a:solidFill>
                  <a:srgbClr val="7545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Align with </a:t>
            </a:r>
            <a:r>
              <a:rPr lang="en-US" sz="2400" b="0" i="0" u="none" strike="noStrike" dirty="0">
                <a:solidFill>
                  <a:srgbClr val="7545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b="0" i="0" u="none" strike="noStrike" dirty="0">
                <a:solidFill>
                  <a:srgbClr val="7545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developmental and inclusion needs of refugee children (Trimboli et al., 2023)</a:t>
            </a:r>
            <a:endParaRPr lang="el-GR" sz="2400" b="0" i="0" u="none" strike="noStrike" dirty="0">
              <a:solidFill>
                <a:srgbClr val="75452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l-GR" sz="2400" dirty="0">
              <a:solidFill>
                <a:srgbClr val="7545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GB" sz="2400" b="1" i="0" u="none" strike="noStrike" dirty="0">
                <a:solidFill>
                  <a:srgbClr val="7545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Underrepresented Domains</a:t>
            </a:r>
            <a:r>
              <a:rPr lang="el-GR" sz="2400" b="1" i="0" u="none" strike="noStrike" dirty="0">
                <a:solidFill>
                  <a:srgbClr val="7545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2400" b="1" i="0" u="none" strike="noStrike" dirty="0">
              <a:solidFill>
                <a:srgbClr val="75452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GB" sz="2400" b="0" i="0" u="none" strike="noStrike" dirty="0">
                <a:solidFill>
                  <a:srgbClr val="7545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Health management</a:t>
            </a:r>
            <a:r>
              <a:rPr lang="el-GR" sz="2400" b="0" i="0" u="none" strike="noStrike" dirty="0">
                <a:solidFill>
                  <a:srgbClr val="7545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2400" b="0" i="0" u="none" strike="noStrike" dirty="0">
                <a:solidFill>
                  <a:srgbClr val="7545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Rest &amp; sleep </a:t>
            </a:r>
            <a:r>
              <a:rPr lang="el-GR" sz="2400" b="0" i="0" u="none" strike="noStrike" dirty="0">
                <a:solidFill>
                  <a:srgbClr val="7545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2400" b="0" i="0" u="none" strike="noStrike" dirty="0">
                <a:solidFill>
                  <a:srgbClr val="7545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Work </a:t>
            </a:r>
            <a:r>
              <a:rPr lang="el-GR" sz="2400" b="0" i="0" u="none" strike="noStrike" dirty="0">
                <a:solidFill>
                  <a:srgbClr val="7545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&amp;  </a:t>
            </a:r>
            <a:r>
              <a:rPr lang="en-GB" sz="2400" b="0" i="0" u="none" strike="noStrike" dirty="0">
                <a:solidFill>
                  <a:srgbClr val="7545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</a:p>
          <a:p>
            <a:pPr algn="l"/>
            <a:endParaRPr lang="en-GB" sz="2400" b="0" i="0" u="none" strike="noStrike" dirty="0">
              <a:solidFill>
                <a:srgbClr val="75452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b="0" i="0" u="none" strike="noStrike" dirty="0">
                <a:solidFill>
                  <a:srgbClr val="7545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Limited measurement of these outcomes</a:t>
            </a:r>
            <a:endParaRPr lang="el-GR" sz="2400" b="0" i="0" u="none" strike="noStrike" dirty="0">
              <a:solidFill>
                <a:srgbClr val="75452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b="0" i="0" u="none" strike="noStrike" dirty="0">
                <a:solidFill>
                  <a:srgbClr val="7545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 of tools overlooking informal, domestic, or pre-vocational activities</a:t>
            </a:r>
            <a:endParaRPr lang="el-GR" sz="2400" b="0" i="0" u="none" strike="noStrike" dirty="0">
              <a:solidFill>
                <a:srgbClr val="75452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b="0" i="0" u="none" strike="noStrike" dirty="0">
                <a:solidFill>
                  <a:srgbClr val="7545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Play often undervalued in post-crisis contexts </a:t>
            </a:r>
            <a:endParaRPr lang="el-GR" sz="2400" b="0" i="0" u="none" strike="noStrike" dirty="0">
              <a:solidFill>
                <a:srgbClr val="75452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b="0" i="0" u="none" strike="noStrike" dirty="0">
                <a:solidFill>
                  <a:srgbClr val="7545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 of non-population-specific tools</a:t>
            </a:r>
            <a:endParaRPr lang="el-GR" sz="2400" b="0" i="0" u="none" strike="noStrike" dirty="0">
              <a:solidFill>
                <a:srgbClr val="75452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b="0" i="0" u="none" strike="noStrike" dirty="0">
                <a:solidFill>
                  <a:srgbClr val="7545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Emphasis on Western perceptions of meaningful occupations (Casey &amp; McKendrick, 2023; Fleer, 2009; </a:t>
            </a:r>
            <a:r>
              <a:rPr lang="en-GB" sz="2400" b="0" i="0" u="none" strike="noStrike" dirty="0" err="1">
                <a:solidFill>
                  <a:srgbClr val="7545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Leufstadius</a:t>
            </a:r>
            <a:r>
              <a:rPr lang="en-GB" sz="2400" b="0" i="0" u="none" strike="noStrike" dirty="0">
                <a:solidFill>
                  <a:srgbClr val="7545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et al., 2024)</a:t>
            </a:r>
            <a:endParaRPr lang="en-CY" sz="2400" dirty="0">
              <a:solidFill>
                <a:srgbClr val="7545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113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DDFD8AB-8FEE-BB3D-74E7-95DEF052134C}"/>
              </a:ext>
            </a:extLst>
          </p:cNvPr>
          <p:cNvSpPr/>
          <p:nvPr/>
        </p:nvSpPr>
        <p:spPr>
          <a:xfrm>
            <a:off x="5207000" y="0"/>
            <a:ext cx="6985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pic>
        <p:nvPicPr>
          <p:cNvPr id="5" name="Content Placeholder 4" descr="A magnifying glass on a pile of papers&#10;&#10;Description automatically generated">
            <a:extLst>
              <a:ext uri="{FF2B5EF4-FFF2-40B4-BE49-F238E27FC236}">
                <a16:creationId xmlns:a16="http://schemas.microsoft.com/office/drawing/2014/main" id="{C6CD1AF0-CDFF-398A-010B-4DE449947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63"/>
                    </a14:imgEffect>
                    <a14:imgEffect>
                      <a14:saturation sat="80000"/>
                    </a14:imgEffect>
                    <a14:imgEffect>
                      <a14:brightnessContrast contrast="-59000"/>
                    </a14:imgEffect>
                  </a14:imgLayer>
                </a14:imgProps>
              </a:ext>
            </a:extLst>
          </a:blip>
          <a:srcRect l="19123"/>
          <a:stretch/>
        </p:blipFill>
        <p:spPr>
          <a:xfrm>
            <a:off x="0" y="0"/>
            <a:ext cx="7442200" cy="685800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387435-2A8E-8E11-EC06-28CC4CFDC560}"/>
              </a:ext>
            </a:extLst>
          </p:cNvPr>
          <p:cNvSpPr/>
          <p:nvPr/>
        </p:nvSpPr>
        <p:spPr>
          <a:xfrm>
            <a:off x="704850" y="1282700"/>
            <a:ext cx="10782300" cy="4940300"/>
          </a:xfrm>
          <a:prstGeom prst="rect">
            <a:avLst/>
          </a:prstGeom>
          <a:solidFill>
            <a:srgbClr val="6A3F1D">
              <a:alpha val="6431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F93218-15CA-39DB-8641-FCE30DFFE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559" y="1936750"/>
            <a:ext cx="4359441" cy="3505200"/>
          </a:xfrm>
        </p:spPr>
        <p:txBody>
          <a:bodyPr anchor="t">
            <a:normAutofit/>
          </a:bodyPr>
          <a:lstStyle/>
          <a:p>
            <a:r>
              <a:rPr lang="en-GB" sz="40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br>
              <a:rPr lang="en-GB" sz="40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40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Explaining Variability in Participation Outcomes</a:t>
            </a:r>
            <a:endParaRPr lang="en-CY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 Same-side Corner of Rectangle 10">
            <a:extLst>
              <a:ext uri="{FF2B5EF4-FFF2-40B4-BE49-F238E27FC236}">
                <a16:creationId xmlns:a16="http://schemas.microsoft.com/office/drawing/2014/main" id="{4E7FA1AD-B524-8D90-0F4E-B5707A37D42D}"/>
              </a:ext>
            </a:extLst>
          </p:cNvPr>
          <p:cNvSpPr/>
          <p:nvPr/>
        </p:nvSpPr>
        <p:spPr>
          <a:xfrm>
            <a:off x="5207000" y="1282700"/>
            <a:ext cx="6173537" cy="4813300"/>
          </a:xfrm>
          <a:prstGeom prst="round2SameRect">
            <a:avLst/>
          </a:prstGeom>
          <a:solidFill>
            <a:srgbClr val="6A3F1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Wingdings" pitchFamily="2" charset="2"/>
              <a:buChar char="q"/>
            </a:pPr>
            <a:r>
              <a:rPr lang="en-GB" sz="2400" i="0" u="none" strike="noStrik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Variation in intervention design and intensity</a:t>
            </a:r>
          </a:p>
          <a:p>
            <a:pPr marL="514350" indent="-514350">
              <a:buFont typeface="Wingdings" pitchFamily="2" charset="2"/>
              <a:buChar char="q"/>
            </a:pPr>
            <a:endParaRPr lang="en-GB" sz="2400" i="0" u="none" strike="noStrik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GB" sz="2400" i="0" u="none" strike="noStrik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Cultural and contextual relevance</a:t>
            </a:r>
          </a:p>
          <a:p>
            <a:pPr marL="514350" indent="-514350">
              <a:buFont typeface="Wingdings" pitchFamily="2" charset="2"/>
              <a:buChar char="q"/>
            </a:pPr>
            <a:endParaRPr lang="en-GB" sz="2400" i="0" u="none" strike="noStrik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GB" sz="2400" i="0" u="none" strike="noStrik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Group-based vs individual delivery formats</a:t>
            </a:r>
            <a:r>
              <a:rPr lang="el-GR" sz="2400" i="0" u="none" strike="noStrik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400" b="0" i="0" u="none" strike="noStrik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Panter-Brick et al., 2017</a:t>
            </a:r>
            <a:r>
              <a:rPr lang="el-GR" sz="2400" b="0" i="0" u="none" strike="noStrik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0" i="0" u="none" strike="noStrik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itchFamily="2" charset="2"/>
              <a:buChar char="q"/>
            </a:pPr>
            <a:endParaRPr lang="en-GB" sz="2400" i="0" u="none" strike="noStrik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GB" sz="2400" i="0" u="none" strike="noStrik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Duration and follow-up limitations</a:t>
            </a:r>
          </a:p>
          <a:p>
            <a:pPr marL="514350" indent="-514350">
              <a:buFont typeface="Wingdings" pitchFamily="2" charset="2"/>
              <a:buChar char="q"/>
            </a:pPr>
            <a:endParaRPr lang="en-GB" sz="2400" i="0" u="none" strike="noStrik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GB" sz="2400" i="0" u="none" strike="noStrik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Structural and sociopolitical constraints of displacement</a:t>
            </a:r>
            <a:r>
              <a:rPr lang="el-GR" sz="2400" i="0" u="none" strike="noStrik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0" i="0" u="none" strike="noStrik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(Malfitano &amp; Lopes, 2018)</a:t>
            </a:r>
            <a:endParaRPr lang="en-GB" sz="2400" i="0" u="none" strike="noStrik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3D8D15-A3E9-C2AC-6E6E-BB16917A9848}"/>
              </a:ext>
            </a:extLst>
          </p:cNvPr>
          <p:cNvCxnSpPr>
            <a:cxnSpLocks/>
          </p:cNvCxnSpPr>
          <p:nvPr/>
        </p:nvCxnSpPr>
        <p:spPr>
          <a:xfrm>
            <a:off x="949159" y="2663657"/>
            <a:ext cx="2294020" cy="0"/>
          </a:xfrm>
          <a:prstGeom prst="line">
            <a:avLst/>
          </a:prstGeom>
          <a:ln>
            <a:solidFill>
              <a:srgbClr val="6A3F1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8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map of the world and clouds&#10;&#10;Description automatically generated">
            <a:extLst>
              <a:ext uri="{FF2B5EF4-FFF2-40B4-BE49-F238E27FC236}">
                <a16:creationId xmlns:a16="http://schemas.microsoft.com/office/drawing/2014/main" id="{E0950745-E6AF-0D5C-4283-F08D4CA303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CDE27-7A42-0B96-C45F-A0725CACF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32" y="1664535"/>
            <a:ext cx="3958390" cy="3276433"/>
          </a:xfrm>
        </p:spPr>
        <p:txBody>
          <a:bodyPr>
            <a:normAutofit/>
          </a:bodyPr>
          <a:lstStyle/>
          <a:p>
            <a:r>
              <a:rPr lang="en-GB" sz="4800" b="1" i="0" u="none" strike="noStrike" dirty="0">
                <a:solidFill>
                  <a:srgbClr val="6A3F1D"/>
                </a:solidFill>
                <a:effectLst/>
                <a:latin typeface="Times New Roman"/>
                <a:cs typeface="Times New Roman"/>
              </a:rPr>
              <a:t>Discussion</a:t>
            </a:r>
            <a:br>
              <a:rPr lang="en-GB" sz="3200" b="0" i="0" u="none" strike="noStrike" dirty="0">
                <a:solidFill>
                  <a:srgbClr val="6A3F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200" b="0" i="0" u="none" strike="noStrike" dirty="0">
                <a:solidFill>
                  <a:srgbClr val="6A3F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200" b="0" i="0" u="none" strike="noStrike" dirty="0">
                <a:solidFill>
                  <a:srgbClr val="6A3F1D"/>
                </a:solidFill>
                <a:effectLst/>
                <a:latin typeface="Times New Roman"/>
                <a:cs typeface="Times New Roman"/>
              </a:rPr>
              <a:t>Methodological </a:t>
            </a:r>
            <a:br>
              <a:rPr lang="en-GB" sz="3200" b="0" i="0" u="none" strike="noStrike" dirty="0">
                <a:solidFill>
                  <a:srgbClr val="6A3F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200" b="0" i="0" u="none" strike="noStrike" dirty="0">
                <a:solidFill>
                  <a:srgbClr val="6A3F1D"/>
                </a:solidFill>
                <a:effectLst/>
                <a:latin typeface="Times New Roman"/>
                <a:cs typeface="Times New Roman"/>
              </a:rPr>
              <a:t>&amp; Measurement Challenges​</a:t>
            </a:r>
            <a:endParaRPr lang="en-US" sz="6600">
              <a:solidFill>
                <a:srgbClr val="6A3F1D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43A28AF0-B846-F353-1243-998C483D0FC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86462" y="1253706"/>
          <a:ext cx="8674769" cy="4350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2FC9F69-509B-7447-EC1F-2A3770B883F0}"/>
              </a:ext>
            </a:extLst>
          </p:cNvPr>
          <p:cNvCxnSpPr>
            <a:cxnSpLocks/>
          </p:cNvCxnSpPr>
          <p:nvPr/>
        </p:nvCxnSpPr>
        <p:spPr>
          <a:xfrm>
            <a:off x="469232" y="1664535"/>
            <a:ext cx="3284621" cy="0"/>
          </a:xfrm>
          <a:prstGeom prst="line">
            <a:avLst/>
          </a:prstGeom>
          <a:ln w="22225">
            <a:solidFill>
              <a:srgbClr val="6A3F1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597D04-6466-CB36-C337-F588DAA1580B}"/>
              </a:ext>
            </a:extLst>
          </p:cNvPr>
          <p:cNvCxnSpPr>
            <a:cxnSpLocks/>
          </p:cNvCxnSpPr>
          <p:nvPr/>
        </p:nvCxnSpPr>
        <p:spPr>
          <a:xfrm>
            <a:off x="469232" y="4913061"/>
            <a:ext cx="3284621" cy="0"/>
          </a:xfrm>
          <a:prstGeom prst="line">
            <a:avLst/>
          </a:prstGeom>
          <a:ln w="22225">
            <a:solidFill>
              <a:srgbClr val="6A3F1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787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14CD-2B80-4B2F-D366-B03DA9CF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490" y="762172"/>
            <a:ext cx="11315708" cy="1565276"/>
          </a:xfrm>
        </p:spPr>
        <p:txBody>
          <a:bodyPr>
            <a:normAutofit/>
          </a:bodyPr>
          <a:lstStyle/>
          <a:p>
            <a:r>
              <a:rPr lang="en-GB" b="1" i="0" u="none" strike="noStrike" dirty="0">
                <a:solidFill>
                  <a:srgbClr val="7545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Critical Analysis of Meaningful Participation</a:t>
            </a:r>
            <a:br>
              <a:rPr lang="en-GB" b="0" i="0" u="none" strike="noStrike" dirty="0">
                <a:solidFill>
                  <a:srgbClr val="7545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CY" dirty="0">
              <a:solidFill>
                <a:srgbClr val="7545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A281DC34-CEFD-3A3E-367F-F6E39C9D45BF}"/>
              </a:ext>
            </a:extLst>
          </p:cNvPr>
          <p:cNvSpPr/>
          <p:nvPr/>
        </p:nvSpPr>
        <p:spPr>
          <a:xfrm>
            <a:off x="558796" y="1562628"/>
            <a:ext cx="3105444" cy="2506424"/>
          </a:xfrm>
          <a:prstGeom prst="hexagon">
            <a:avLst/>
          </a:prstGeom>
          <a:solidFill>
            <a:srgbClr val="754520">
              <a:alpha val="7027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 predominantly measured indirectly through psychosocial and behavioral outcomes</a:t>
            </a:r>
            <a:endParaRPr lang="en-CY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F0080892-949C-3389-93ED-FFC3EE86C5E1}"/>
              </a:ext>
            </a:extLst>
          </p:cNvPr>
          <p:cNvSpPr/>
          <p:nvPr/>
        </p:nvSpPr>
        <p:spPr>
          <a:xfrm>
            <a:off x="3136900" y="3155898"/>
            <a:ext cx="3105444" cy="2506424"/>
          </a:xfrm>
          <a:prstGeom prst="hexagon">
            <a:avLst/>
          </a:prstGeom>
          <a:solidFill>
            <a:srgbClr val="754520">
              <a:alpha val="7027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Sociopolitical and structural constraints shaping participation remain underexplored</a:t>
            </a:r>
            <a:endParaRPr lang="en-CY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A520C0E5-A81C-B9FC-6C5B-181D03C91819}"/>
              </a:ext>
            </a:extLst>
          </p:cNvPr>
          <p:cNvSpPr/>
          <p:nvPr/>
        </p:nvSpPr>
        <p:spPr>
          <a:xfrm>
            <a:off x="6019804" y="4131606"/>
            <a:ext cx="3105444" cy="2506424"/>
          </a:xfrm>
          <a:prstGeom prst="hexagon">
            <a:avLst/>
          </a:prstGeom>
          <a:solidFill>
            <a:srgbClr val="754520">
              <a:alpha val="7027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Qualitative approaches better captured socially embedded and contextually relevant participation</a:t>
            </a:r>
            <a:endParaRPr lang="en-CY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58F4A0DD-DC98-0B8D-8A13-2218B0D03B82}"/>
              </a:ext>
            </a:extLst>
          </p:cNvPr>
          <p:cNvSpPr/>
          <p:nvPr/>
        </p:nvSpPr>
        <p:spPr>
          <a:xfrm>
            <a:off x="8509008" y="2359263"/>
            <a:ext cx="3105444" cy="2506424"/>
          </a:xfrm>
          <a:prstGeom prst="hexagon">
            <a:avLst/>
          </a:prstGeom>
          <a:solidFill>
            <a:srgbClr val="754520">
              <a:alpha val="7027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Evidence of colonially influenced research methodologies</a:t>
            </a:r>
            <a:endParaRPr lang="en-CY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56D4E850-3655-1179-F811-92AF4D0A3F71}"/>
              </a:ext>
            </a:extLst>
          </p:cNvPr>
          <p:cNvSpPr/>
          <p:nvPr/>
        </p:nvSpPr>
        <p:spPr>
          <a:xfrm>
            <a:off x="5626104" y="1431470"/>
            <a:ext cx="3105444" cy="2506424"/>
          </a:xfrm>
          <a:prstGeom prst="hexagon">
            <a:avLst/>
          </a:prstGeom>
          <a:solidFill>
            <a:srgbClr val="754520">
              <a:alpha val="7027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Reliance on Western-developed tools limits cultural and contextual validity</a:t>
            </a:r>
            <a:endParaRPr lang="en-CY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440688-C244-D9AB-B856-0B9EE994B083}"/>
              </a:ext>
            </a:extLst>
          </p:cNvPr>
          <p:cNvSpPr txBox="1"/>
          <p:nvPr/>
        </p:nvSpPr>
        <p:spPr>
          <a:xfrm>
            <a:off x="168569" y="6540403"/>
            <a:ext cx="12147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Psychouli et al., 2023; van de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Vijver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&amp; Tanzer, 2004;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Frasso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et al., 2018; Murphy &amp;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Vieten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2025;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Malfitano &amp; Lopes, 2018</a:t>
            </a:r>
            <a:endParaRPr lang="en-C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27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0F8005-1745-185D-6994-947EFA71F83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1000" contrast="67000"/>
                    </a14:imgEffect>
                  </a14:imgLayer>
                </a14:imgProps>
              </a:ext>
            </a:extLst>
          </a:blip>
          <a:srcRect t="7812" b="7812"/>
          <a:stretch/>
        </p:blipFill>
        <p:spPr>
          <a:xfrm>
            <a:off x="0" y="0"/>
            <a:ext cx="12191999" cy="68580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94506"/>
              </a:prstClr>
            </a:outerShdw>
          </a:effec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1D42C4-8B13-B401-FF6A-995A3C4A029D}"/>
              </a:ext>
            </a:extLst>
          </p:cNvPr>
          <p:cNvCxnSpPr>
            <a:cxnSpLocks/>
          </p:cNvCxnSpPr>
          <p:nvPr/>
        </p:nvCxnSpPr>
        <p:spPr>
          <a:xfrm>
            <a:off x="5943596" y="821531"/>
            <a:ext cx="0" cy="5604669"/>
          </a:xfrm>
          <a:prstGeom prst="line">
            <a:avLst/>
          </a:prstGeom>
          <a:ln w="28575" cap="rnd">
            <a:solidFill>
              <a:srgbClr val="6A3F1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77950AB-7878-0998-019B-4CFF4A2ED7E8}"/>
              </a:ext>
            </a:extLst>
          </p:cNvPr>
          <p:cNvSpPr txBox="1"/>
          <p:nvPr/>
        </p:nvSpPr>
        <p:spPr>
          <a:xfrm>
            <a:off x="414302" y="1939924"/>
            <a:ext cx="538479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Considerable methodological heterogeneity across included studies</a:t>
            </a:r>
          </a:p>
          <a:p>
            <a:pPr marL="342900" indent="-342900">
              <a:buFont typeface="Wingdings" pitchFamily="2" charset="2"/>
              <a:buChar char="Ø"/>
            </a:pPr>
            <a:endParaRPr lang="en-GB" sz="2400" b="0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Moderate risk of bias limiting the strength of conclusions</a:t>
            </a:r>
          </a:p>
          <a:p>
            <a:pPr marL="342900" indent="-342900">
              <a:buFont typeface="Wingdings" pitchFamily="2" charset="2"/>
              <a:buChar char="Ø"/>
            </a:pPr>
            <a:endParaRPr lang="en-GB" sz="2400" b="0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Limited number of occupation-centered interventions and participation-focused outcomes</a:t>
            </a:r>
            <a:endParaRPr lang="en-CY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4F3373-70ED-EFD5-8B80-574F888076FC}"/>
              </a:ext>
            </a:extLst>
          </p:cNvPr>
          <p:cNvSpPr txBox="1"/>
          <p:nvPr/>
        </p:nvSpPr>
        <p:spPr>
          <a:xfrm>
            <a:off x="6008865" y="1939924"/>
            <a:ext cx="598732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Advocate for context-sensitive, occupation-centered interventions targeting meaningful everyday activities</a:t>
            </a:r>
          </a:p>
          <a:p>
            <a:pPr marL="342900" indent="-342900">
              <a:buFont typeface="Wingdings" pitchFamily="2" charset="2"/>
              <a:buChar char="Ø"/>
            </a:pPr>
            <a:endParaRPr lang="en-GB" sz="2400" b="0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Implement culturally informed and refugee-specific assessment tools to enhance meaningful participation</a:t>
            </a:r>
          </a:p>
          <a:p>
            <a:pPr marL="342900" indent="-342900">
              <a:buFont typeface="Wingdings" pitchFamily="2" charset="2"/>
              <a:buChar char="Ø"/>
            </a:pPr>
            <a:endParaRPr lang="en-GB" sz="2400" b="0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Co-create socially responsive &amp; emancipatory interventions with families, addressing sociocultural and structural factors</a:t>
            </a:r>
            <a:endParaRPr lang="en-CY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68DF6E1-D99B-6D84-241B-BFDC0F2C92E3}"/>
              </a:ext>
            </a:extLst>
          </p:cNvPr>
          <p:cNvSpPr/>
          <p:nvPr/>
        </p:nvSpPr>
        <p:spPr>
          <a:xfrm>
            <a:off x="928871" y="740102"/>
            <a:ext cx="3911589" cy="760709"/>
          </a:xfrm>
          <a:prstGeom prst="roundRect">
            <a:avLst/>
          </a:prstGeom>
          <a:solidFill>
            <a:srgbClr val="6A3F1D">
              <a:alpha val="7768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Times New Roman"/>
                <a:cs typeface="Times New Roman"/>
              </a:rPr>
              <a:t>Limitations</a:t>
            </a:r>
            <a:endParaRPr lang="en-CY" sz="4400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527D22C-2B2B-C4FC-FE4C-2BEA74ED570A}"/>
              </a:ext>
            </a:extLst>
          </p:cNvPr>
          <p:cNvSpPr/>
          <p:nvPr/>
        </p:nvSpPr>
        <p:spPr>
          <a:xfrm>
            <a:off x="7351540" y="740101"/>
            <a:ext cx="3911589" cy="760709"/>
          </a:xfrm>
          <a:prstGeom prst="roundRect">
            <a:avLst/>
          </a:prstGeom>
          <a:solidFill>
            <a:srgbClr val="6A3F1D">
              <a:alpha val="7768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Times New Roman"/>
                <a:cs typeface="Times New Roman"/>
              </a:rPr>
              <a:t>Implications</a:t>
            </a:r>
            <a:endParaRPr lang="en-CY" sz="4400" dirty="0"/>
          </a:p>
        </p:txBody>
      </p:sp>
    </p:spTree>
    <p:extLst>
      <p:ext uri="{BB962C8B-B14F-4D97-AF65-F5344CB8AC3E}">
        <p14:creationId xmlns:p14="http://schemas.microsoft.com/office/powerpoint/2010/main" val="3605727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C910A-C407-D008-9698-BD07D7D81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ir of glasses on an open book&#10;&#10;Description automatically generated">
            <a:extLst>
              <a:ext uri="{FF2B5EF4-FFF2-40B4-BE49-F238E27FC236}">
                <a16:creationId xmlns:a16="http://schemas.microsoft.com/office/drawing/2014/main" id="{ADBD5D9C-9FA6-A1DC-896C-915AA3EFA6D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7000"/>
                    </a14:imgEffect>
                    <a14:imgEffect>
                      <a14:colorTemperature colorTemp="8726"/>
                    </a14:imgEffect>
                    <a14:imgEffect>
                      <a14:saturation sat="224000"/>
                    </a14:imgEffect>
                    <a14:imgEffect>
                      <a14:brightnessContrast bright="-54000" contrast="-11000"/>
                    </a14:imgEffect>
                  </a14:imgLayer>
                </a14:imgProps>
              </a:ext>
            </a:extLst>
          </a:blip>
          <a:srcRect b="11017"/>
          <a:stretch/>
        </p:blipFill>
        <p:spPr>
          <a:xfrm>
            <a:off x="1" y="0"/>
            <a:ext cx="12191999" cy="6858001"/>
          </a:xfrm>
          <a:prstGeom prst="rect">
            <a:avLst/>
          </a:prstGeom>
          <a:effectLst>
            <a:outerShdw blurRad="305883" dist="38100" dir="5400000" algn="t" rotWithShape="0">
              <a:prstClr val="black">
                <a:alpha val="94506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205F43-661D-511F-CF77-01B9982E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8" y="2512860"/>
            <a:ext cx="5374105" cy="5811838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/>
                <a:cs typeface="Times New Roman"/>
              </a:rPr>
              <a:t>Future research </a:t>
            </a:r>
            <a:br>
              <a:rPr lang="en-US" sz="4800" b="1" dirty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en-GB" sz="4800" b="1" dirty="0">
                <a:solidFill>
                  <a:schemeClr val="bg1"/>
                </a:solidFill>
                <a:latin typeface="Times New Roman"/>
                <a:cs typeface="Times New Roman"/>
              </a:rPr>
              <a:t>&amp; Conclusion</a:t>
            </a:r>
            <a:endParaRPr lang="en-CY" sz="4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35CFFA-4EEA-0748-7631-1B7034495FFA}"/>
              </a:ext>
            </a:extLst>
          </p:cNvPr>
          <p:cNvCxnSpPr/>
          <p:nvPr/>
        </p:nvCxnSpPr>
        <p:spPr>
          <a:xfrm>
            <a:off x="288756" y="1991133"/>
            <a:ext cx="4767943" cy="0"/>
          </a:xfrm>
          <a:prstGeom prst="line">
            <a:avLst/>
          </a:prstGeom>
          <a:ln w="25400" cap="rnd">
            <a:solidFill>
              <a:srgbClr val="6A3F1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336BE6-372E-E7F8-D49F-C9F7D29D7BE5}"/>
              </a:ext>
            </a:extLst>
          </p:cNvPr>
          <p:cNvCxnSpPr/>
          <p:nvPr/>
        </p:nvCxnSpPr>
        <p:spPr>
          <a:xfrm>
            <a:off x="288757" y="4657660"/>
            <a:ext cx="4767943" cy="0"/>
          </a:xfrm>
          <a:prstGeom prst="line">
            <a:avLst/>
          </a:prstGeom>
          <a:ln w="25400" cap="rnd">
            <a:solidFill>
              <a:srgbClr val="6A3F1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47F5B4-50B8-78DA-FF5D-4C160FC4F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893" y="987348"/>
            <a:ext cx="6557784" cy="488330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Limited but encouraging evidence for occupation-centered participation outcomes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en-GB" sz="2400" b="0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Need for methodologically robust and occupation-centered studies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en-GB" sz="2400" b="0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Greater focus on contextual and structural determinants of participation</a:t>
            </a:r>
            <a:endParaRPr lang="en-CY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751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 descr="Clapping Hands">
            <a:extLst>
              <a:ext uri="{FF2B5EF4-FFF2-40B4-BE49-F238E27FC236}">
                <a16:creationId xmlns:a16="http://schemas.microsoft.com/office/drawing/2014/main" id="{BB5B208B-8326-37A9-CB1C-3A85405F9F87}"/>
              </a:ext>
            </a:extLst>
          </p:cNvPr>
          <p:cNvSpPr/>
          <p:nvPr/>
        </p:nvSpPr>
        <p:spPr>
          <a:xfrm>
            <a:off x="6466983" y="5204214"/>
            <a:ext cx="1254357" cy="1315776"/>
          </a:xfrm>
          <a:prstGeom prst="rect">
            <a:avLst/>
          </a:prstGeom>
          <a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CY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ECFF72-90C3-EC87-2C91-2F6A244DD1AC}"/>
              </a:ext>
            </a:extLst>
          </p:cNvPr>
          <p:cNvSpPr txBox="1"/>
          <p:nvPr/>
        </p:nvSpPr>
        <p:spPr>
          <a:xfrm>
            <a:off x="1336854" y="6366101"/>
            <a:ext cx="12513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Y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opyright © </a:t>
            </a:r>
            <a:r>
              <a:rPr lang="en-GB" sz="1400" b="0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Pavlina Psychouli, Ioulia Louta, Constantina Christodoulou, Evangelia Andreou, Michaella Louka</a:t>
            </a:r>
            <a:r>
              <a:rPr lang="el-GR" sz="1400" b="0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1400" b="0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Efrosini Panayiotou</a:t>
            </a:r>
            <a:endParaRPr lang="en-CY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A03C40-9A85-39D6-DE13-511586E200AC}"/>
              </a:ext>
            </a:extLst>
          </p:cNvPr>
          <p:cNvSpPr txBox="1"/>
          <p:nvPr/>
        </p:nvSpPr>
        <p:spPr>
          <a:xfrm>
            <a:off x="3948790" y="2391807"/>
            <a:ext cx="364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Y" sz="4800" b="1" dirty="0">
                <a:solidFill>
                  <a:srgbClr val="6A3F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3CEAF043-8D42-F048-09C6-0246C2E56F07}"/>
              </a:ext>
            </a:extLst>
          </p:cNvPr>
          <p:cNvGraphicFramePr/>
          <p:nvPr/>
        </p:nvGraphicFramePr>
        <p:xfrm>
          <a:off x="-941885" y="3356228"/>
          <a:ext cx="14075770" cy="2912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6F0A528-CB18-8FDA-7F22-701CD0F453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7504" y="949707"/>
            <a:ext cx="2687849" cy="1505196"/>
          </a:xfrm>
          <a:prstGeom prst="rect">
            <a:avLst/>
          </a:prstGeom>
        </p:spPr>
      </p:pic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7B8BC526-BC5D-E096-DC1B-2BD587E52D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11" y="1123542"/>
            <a:ext cx="3765850" cy="133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63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map of the world&#10;&#10;Description automatically generated">
            <a:extLst>
              <a:ext uri="{FF2B5EF4-FFF2-40B4-BE49-F238E27FC236}">
                <a16:creationId xmlns:a16="http://schemas.microsoft.com/office/drawing/2014/main" id="{36F1FF37-B885-5292-AD59-D0AC4200C01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191999" cy="6795254"/>
          </a:xfrm>
          <a:prstGeom prst="rect">
            <a:avLst/>
          </a:prstGeom>
          <a:effectLst>
            <a:glow rad="127000">
              <a:srgbClr val="BA6E34"/>
            </a:glow>
            <a:outerShdw blurRad="50800" dist="50800" dir="5400000" algn="ctr" rotWithShape="0">
              <a:srgbClr val="000000">
                <a:alpha val="90071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C768DB-B02E-A5CC-6231-A58652DD7253}"/>
              </a:ext>
            </a:extLst>
          </p:cNvPr>
          <p:cNvSpPr txBox="1"/>
          <p:nvPr/>
        </p:nvSpPr>
        <p:spPr>
          <a:xfrm>
            <a:off x="2565867" y="154710"/>
            <a:ext cx="63859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Y" sz="4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8FA11A-6971-524B-77AF-181A08CD0B14}"/>
              </a:ext>
            </a:extLst>
          </p:cNvPr>
          <p:cNvGrpSpPr/>
          <p:nvPr/>
        </p:nvGrpSpPr>
        <p:grpSpPr>
          <a:xfrm>
            <a:off x="4457698" y="1127186"/>
            <a:ext cx="7546646" cy="5395044"/>
            <a:chOff x="3031485" y="898329"/>
            <a:chExt cx="5542623" cy="5432673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C079098-E11E-8F49-C3D8-E776589AF500}"/>
                </a:ext>
              </a:extLst>
            </p:cNvPr>
            <p:cNvSpPr/>
            <p:nvPr/>
          </p:nvSpPr>
          <p:spPr>
            <a:xfrm>
              <a:off x="3031485" y="3916356"/>
              <a:ext cx="5542622" cy="1194709"/>
            </a:xfrm>
            <a:custGeom>
              <a:avLst/>
              <a:gdLst>
                <a:gd name="connsiteX0" fmla="*/ 0 w 8610610"/>
                <a:gd name="connsiteY0" fmla="*/ 176361 h 1058143"/>
                <a:gd name="connsiteX1" fmla="*/ 176361 w 8610610"/>
                <a:gd name="connsiteY1" fmla="*/ 0 h 1058143"/>
                <a:gd name="connsiteX2" fmla="*/ 8434249 w 8610610"/>
                <a:gd name="connsiteY2" fmla="*/ 0 h 1058143"/>
                <a:gd name="connsiteX3" fmla="*/ 8610610 w 8610610"/>
                <a:gd name="connsiteY3" fmla="*/ 176361 h 1058143"/>
                <a:gd name="connsiteX4" fmla="*/ 8610610 w 8610610"/>
                <a:gd name="connsiteY4" fmla="*/ 881782 h 1058143"/>
                <a:gd name="connsiteX5" fmla="*/ 8434249 w 8610610"/>
                <a:gd name="connsiteY5" fmla="*/ 1058143 h 1058143"/>
                <a:gd name="connsiteX6" fmla="*/ 176361 w 8610610"/>
                <a:gd name="connsiteY6" fmla="*/ 1058143 h 1058143"/>
                <a:gd name="connsiteX7" fmla="*/ 0 w 8610610"/>
                <a:gd name="connsiteY7" fmla="*/ 881782 h 1058143"/>
                <a:gd name="connsiteX8" fmla="*/ 0 w 8610610"/>
                <a:gd name="connsiteY8" fmla="*/ 176361 h 1058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10610" h="1058143">
                  <a:moveTo>
                    <a:pt x="0" y="176361"/>
                  </a:moveTo>
                  <a:cubicBezTo>
                    <a:pt x="0" y="78960"/>
                    <a:pt x="78960" y="0"/>
                    <a:pt x="176361" y="0"/>
                  </a:cubicBezTo>
                  <a:lnTo>
                    <a:pt x="8434249" y="0"/>
                  </a:lnTo>
                  <a:cubicBezTo>
                    <a:pt x="8531650" y="0"/>
                    <a:pt x="8610610" y="78960"/>
                    <a:pt x="8610610" y="176361"/>
                  </a:cubicBezTo>
                  <a:lnTo>
                    <a:pt x="8610610" y="881782"/>
                  </a:lnTo>
                  <a:cubicBezTo>
                    <a:pt x="8610610" y="979183"/>
                    <a:pt x="8531650" y="1058143"/>
                    <a:pt x="8434249" y="1058143"/>
                  </a:cubicBezTo>
                  <a:lnTo>
                    <a:pt x="176361" y="1058143"/>
                  </a:lnTo>
                  <a:cubicBezTo>
                    <a:pt x="78960" y="1058143"/>
                    <a:pt x="0" y="979183"/>
                    <a:pt x="0" y="881782"/>
                  </a:cubicBezTo>
                  <a:lnTo>
                    <a:pt x="0" y="176361"/>
                  </a:lnTo>
                  <a:close/>
                </a:path>
              </a:pathLst>
            </a:custGeom>
            <a:solidFill>
              <a:srgbClr val="D1A368">
                <a:alpha val="49000"/>
              </a:srgb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16424" tIns="84039" rIns="116424" bIns="84039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b="1" i="0" kern="1200">
                  <a:solidFill>
                    <a:srgbClr val="754520"/>
                  </a:solidFill>
                  <a:latin typeface="Times New Roman"/>
                  <a:cs typeface="Times New Roman"/>
                </a:rPr>
                <a:t>Occupation-</a:t>
              </a:r>
              <a:r>
                <a:rPr lang="en-GB" sz="2400" b="1" i="0" kern="1200" err="1">
                  <a:solidFill>
                    <a:srgbClr val="754520"/>
                  </a:solidFill>
                  <a:latin typeface="Times New Roman"/>
                  <a:cs typeface="Times New Roman"/>
                </a:rPr>
                <a:t>centered</a:t>
              </a:r>
              <a:r>
                <a:rPr lang="en-GB" sz="2400" b="1" i="0" kern="1200">
                  <a:solidFill>
                    <a:srgbClr val="754520"/>
                  </a:solidFill>
                  <a:latin typeface="Times New Roman"/>
                  <a:cs typeface="Times New Roman"/>
                </a:rPr>
                <a:t> interventions </a:t>
              </a:r>
              <a:r>
                <a:rPr lang="en-GB" sz="2400">
                  <a:solidFill>
                    <a:srgbClr val="754520"/>
                  </a:solidFill>
                  <a:latin typeface="Times New Roman"/>
                  <a:cs typeface="Times New Roman"/>
                </a:rPr>
                <a:t>promote</a:t>
              </a:r>
              <a:r>
                <a:rPr lang="en-GB" sz="2400" b="0" i="0" kern="1200">
                  <a:solidFill>
                    <a:srgbClr val="754520"/>
                  </a:solidFill>
                  <a:latin typeface="Times New Roman"/>
                  <a:cs typeface="Times New Roman"/>
                </a:rPr>
                <a:t> participation and inclusion through meaningful everyday activities</a:t>
              </a:r>
              <a:r>
                <a:rPr lang="en-GB" sz="2400">
                  <a:solidFill>
                    <a:srgbClr val="754520"/>
                  </a:solidFill>
                  <a:latin typeface="Times New Roman"/>
                  <a:cs typeface="Times New Roman"/>
                </a:rPr>
                <a:t>.</a:t>
              </a:r>
              <a:r>
                <a:rPr lang="en-US" sz="2400" b="0" i="0" kern="1200">
                  <a:solidFill>
                    <a:srgbClr val="754520"/>
                  </a:solidFill>
                  <a:latin typeface="Times New Roman"/>
                  <a:cs typeface="Times New Roman"/>
                </a:rPr>
                <a:t>​</a:t>
              </a:r>
              <a:br>
                <a:rPr lang="en-US" sz="1700" b="0" i="0" kern="1200">
                  <a:solidFill>
                    <a:srgbClr val="754520"/>
                  </a:solidFill>
                </a:rPr>
              </a:br>
              <a:r>
                <a:rPr lang="en-GB" sz="1700" b="0" i="0" kern="1200">
                  <a:solidFill>
                    <a:srgbClr val="754520"/>
                  </a:solidFill>
                </a:rPr>
                <a:t>(Thornton &amp; Spalding, 2018; Hassan et al., 2024; Main et al., 2021a)</a:t>
              </a:r>
              <a:r>
                <a:rPr lang="en-US" sz="1700" b="0" i="0" kern="1200">
                  <a:solidFill>
                    <a:srgbClr val="754520"/>
                  </a:solidFill>
                </a:rPr>
                <a:t>​</a:t>
              </a:r>
              <a:endParaRPr lang="en-CY" sz="1700" kern="1200">
                <a:solidFill>
                  <a:srgbClr val="754520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B6DC352-8ED2-F076-DE3B-554E15B6567E}"/>
                </a:ext>
              </a:extLst>
            </p:cNvPr>
            <p:cNvSpPr/>
            <p:nvPr/>
          </p:nvSpPr>
          <p:spPr>
            <a:xfrm>
              <a:off x="3031486" y="1834475"/>
              <a:ext cx="5542622" cy="681566"/>
            </a:xfrm>
            <a:custGeom>
              <a:avLst/>
              <a:gdLst>
                <a:gd name="connsiteX0" fmla="*/ 0 w 8610610"/>
                <a:gd name="connsiteY0" fmla="*/ 176361 h 1058143"/>
                <a:gd name="connsiteX1" fmla="*/ 176361 w 8610610"/>
                <a:gd name="connsiteY1" fmla="*/ 0 h 1058143"/>
                <a:gd name="connsiteX2" fmla="*/ 8434249 w 8610610"/>
                <a:gd name="connsiteY2" fmla="*/ 0 h 1058143"/>
                <a:gd name="connsiteX3" fmla="*/ 8610610 w 8610610"/>
                <a:gd name="connsiteY3" fmla="*/ 176361 h 1058143"/>
                <a:gd name="connsiteX4" fmla="*/ 8610610 w 8610610"/>
                <a:gd name="connsiteY4" fmla="*/ 881782 h 1058143"/>
                <a:gd name="connsiteX5" fmla="*/ 8434249 w 8610610"/>
                <a:gd name="connsiteY5" fmla="*/ 1058143 h 1058143"/>
                <a:gd name="connsiteX6" fmla="*/ 176361 w 8610610"/>
                <a:gd name="connsiteY6" fmla="*/ 1058143 h 1058143"/>
                <a:gd name="connsiteX7" fmla="*/ 0 w 8610610"/>
                <a:gd name="connsiteY7" fmla="*/ 881782 h 1058143"/>
                <a:gd name="connsiteX8" fmla="*/ 0 w 8610610"/>
                <a:gd name="connsiteY8" fmla="*/ 176361 h 1058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10610" h="1058143">
                  <a:moveTo>
                    <a:pt x="0" y="176361"/>
                  </a:moveTo>
                  <a:cubicBezTo>
                    <a:pt x="0" y="78960"/>
                    <a:pt x="78960" y="0"/>
                    <a:pt x="176361" y="0"/>
                  </a:cubicBezTo>
                  <a:lnTo>
                    <a:pt x="8434249" y="0"/>
                  </a:lnTo>
                  <a:cubicBezTo>
                    <a:pt x="8531650" y="0"/>
                    <a:pt x="8610610" y="78960"/>
                    <a:pt x="8610610" y="176361"/>
                  </a:cubicBezTo>
                  <a:lnTo>
                    <a:pt x="8610610" y="881782"/>
                  </a:lnTo>
                  <a:cubicBezTo>
                    <a:pt x="8610610" y="979183"/>
                    <a:pt x="8531650" y="1058143"/>
                    <a:pt x="8434249" y="1058143"/>
                  </a:cubicBezTo>
                  <a:lnTo>
                    <a:pt x="176361" y="1058143"/>
                  </a:lnTo>
                  <a:cubicBezTo>
                    <a:pt x="78960" y="1058143"/>
                    <a:pt x="0" y="979183"/>
                    <a:pt x="0" y="881782"/>
                  </a:cubicBezTo>
                  <a:lnTo>
                    <a:pt x="0" y="176361"/>
                  </a:lnTo>
                  <a:close/>
                </a:path>
              </a:pathLst>
            </a:custGeom>
            <a:solidFill>
              <a:srgbClr val="D1A368">
                <a:alpha val="49000"/>
              </a:srgb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24044" tIns="87849" rIns="124044" bIns="87849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b="1" i="0" kern="1200">
                  <a:solidFill>
                    <a:srgbClr val="754520"/>
                  </a:solidFill>
                  <a:latin typeface="Times New Roman"/>
                  <a:cs typeface="Times New Roman"/>
                </a:rPr>
                <a:t>Refugee children are among the most vulnerable</a:t>
              </a:r>
              <a:r>
                <a:rPr lang="en-GB" sz="2400" b="1">
                  <a:solidFill>
                    <a:srgbClr val="754520"/>
                  </a:solidFill>
                  <a:latin typeface="Times New Roman"/>
                  <a:cs typeface="Times New Roman"/>
                </a:rPr>
                <a:t>.</a:t>
              </a:r>
              <a:r>
                <a:rPr lang="en-GB" sz="2400" b="0" i="0" kern="1200">
                  <a:solidFill>
                    <a:srgbClr val="754520"/>
                  </a:solidFill>
                  <a:latin typeface="Times New Roman"/>
                  <a:cs typeface="Times New Roman"/>
                </a:rPr>
                <a:t>​</a:t>
              </a:r>
              <a:br>
                <a:rPr lang="en-GB" sz="1900" b="0" i="0" kern="1200">
                  <a:solidFill>
                    <a:srgbClr val="754520"/>
                  </a:solidFill>
                </a:rPr>
              </a:br>
              <a:r>
                <a:rPr lang="en-GB" sz="1900" b="0" i="1" kern="1200">
                  <a:solidFill>
                    <a:srgbClr val="754520"/>
                  </a:solidFill>
                </a:rPr>
                <a:t>(</a:t>
              </a:r>
              <a:r>
                <a:rPr lang="en-GB" sz="1900" b="0" i="1" kern="1200" err="1">
                  <a:solidFill>
                    <a:srgbClr val="754520"/>
                  </a:solidFill>
                </a:rPr>
                <a:t>Alipui</a:t>
              </a:r>
              <a:r>
                <a:rPr lang="en-GB" sz="1900" b="0" i="1" kern="1200">
                  <a:solidFill>
                    <a:srgbClr val="754520"/>
                  </a:solidFill>
                </a:rPr>
                <a:t> &amp; Gerke, 2018)</a:t>
              </a:r>
              <a:r>
                <a:rPr lang="en-GB" sz="1900" b="0" i="0" kern="1200">
                  <a:solidFill>
                    <a:srgbClr val="754520"/>
                  </a:solidFill>
                </a:rPr>
                <a:t>​</a:t>
              </a:r>
              <a:endParaRPr lang="en-CY" sz="1900" kern="1200">
                <a:solidFill>
                  <a:srgbClr val="754520"/>
                </a:solidFill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5C58F16-4DD2-C4C4-EAEF-86F6D97851EB}"/>
                </a:ext>
              </a:extLst>
            </p:cNvPr>
            <p:cNvSpPr/>
            <p:nvPr/>
          </p:nvSpPr>
          <p:spPr>
            <a:xfrm>
              <a:off x="3031485" y="5400198"/>
              <a:ext cx="5542622" cy="930804"/>
            </a:xfrm>
            <a:custGeom>
              <a:avLst/>
              <a:gdLst>
                <a:gd name="connsiteX0" fmla="*/ 0 w 8610610"/>
                <a:gd name="connsiteY0" fmla="*/ 176361 h 1058143"/>
                <a:gd name="connsiteX1" fmla="*/ 176361 w 8610610"/>
                <a:gd name="connsiteY1" fmla="*/ 0 h 1058143"/>
                <a:gd name="connsiteX2" fmla="*/ 8434249 w 8610610"/>
                <a:gd name="connsiteY2" fmla="*/ 0 h 1058143"/>
                <a:gd name="connsiteX3" fmla="*/ 8610610 w 8610610"/>
                <a:gd name="connsiteY3" fmla="*/ 176361 h 1058143"/>
                <a:gd name="connsiteX4" fmla="*/ 8610610 w 8610610"/>
                <a:gd name="connsiteY4" fmla="*/ 881782 h 1058143"/>
                <a:gd name="connsiteX5" fmla="*/ 8434249 w 8610610"/>
                <a:gd name="connsiteY5" fmla="*/ 1058143 h 1058143"/>
                <a:gd name="connsiteX6" fmla="*/ 176361 w 8610610"/>
                <a:gd name="connsiteY6" fmla="*/ 1058143 h 1058143"/>
                <a:gd name="connsiteX7" fmla="*/ 0 w 8610610"/>
                <a:gd name="connsiteY7" fmla="*/ 881782 h 1058143"/>
                <a:gd name="connsiteX8" fmla="*/ 0 w 8610610"/>
                <a:gd name="connsiteY8" fmla="*/ 176361 h 1058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10610" h="1058143">
                  <a:moveTo>
                    <a:pt x="0" y="176361"/>
                  </a:moveTo>
                  <a:cubicBezTo>
                    <a:pt x="0" y="78960"/>
                    <a:pt x="78960" y="0"/>
                    <a:pt x="176361" y="0"/>
                  </a:cubicBezTo>
                  <a:lnTo>
                    <a:pt x="8434249" y="0"/>
                  </a:lnTo>
                  <a:cubicBezTo>
                    <a:pt x="8531650" y="0"/>
                    <a:pt x="8610610" y="78960"/>
                    <a:pt x="8610610" y="176361"/>
                  </a:cubicBezTo>
                  <a:lnTo>
                    <a:pt x="8610610" y="881782"/>
                  </a:lnTo>
                  <a:cubicBezTo>
                    <a:pt x="8610610" y="979183"/>
                    <a:pt x="8531650" y="1058143"/>
                    <a:pt x="8434249" y="1058143"/>
                  </a:cubicBezTo>
                  <a:lnTo>
                    <a:pt x="176361" y="1058143"/>
                  </a:lnTo>
                  <a:cubicBezTo>
                    <a:pt x="78960" y="1058143"/>
                    <a:pt x="0" y="979183"/>
                    <a:pt x="0" y="881782"/>
                  </a:cubicBezTo>
                  <a:lnTo>
                    <a:pt x="0" y="176361"/>
                  </a:lnTo>
                  <a:close/>
                </a:path>
              </a:pathLst>
            </a:custGeom>
            <a:solidFill>
              <a:srgbClr val="D1A368">
                <a:alpha val="49000"/>
              </a:srgb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16424" tIns="84039" rIns="116424" bIns="84039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b="1" i="0" kern="1200">
                  <a:solidFill>
                    <a:srgbClr val="754520"/>
                  </a:solidFill>
                  <a:latin typeface="Times New Roman"/>
                  <a:cs typeface="Times New Roman"/>
                </a:rPr>
                <a:t>Parental involvement and shared goal-setting enhance children’s participation</a:t>
              </a:r>
              <a:r>
                <a:rPr lang="en-GB" sz="2400" b="1">
                  <a:solidFill>
                    <a:srgbClr val="754520"/>
                  </a:solidFill>
                  <a:latin typeface="Times New Roman"/>
                  <a:cs typeface="Times New Roman"/>
                </a:rPr>
                <a:t>.</a:t>
              </a:r>
              <a:r>
                <a:rPr lang="en-GB" sz="2400" b="0" i="0" kern="1200">
                  <a:solidFill>
                    <a:srgbClr val="754520"/>
                  </a:solidFill>
                  <a:latin typeface="Times New Roman"/>
                  <a:cs typeface="Times New Roman"/>
                </a:rPr>
                <a:t>​</a:t>
              </a:r>
              <a:br>
                <a:rPr lang="en-GB" sz="1700" b="0" i="0" kern="1200">
                  <a:solidFill>
                    <a:srgbClr val="754520"/>
                  </a:solidFill>
                </a:rPr>
              </a:br>
              <a:r>
                <a:rPr lang="en-GB" sz="1700" b="0" i="1" kern="1200">
                  <a:solidFill>
                    <a:srgbClr val="754520"/>
                  </a:solidFill>
                </a:rPr>
                <a:t>(An et al., 2019; Rebold et al., 2016)</a:t>
              </a:r>
              <a:endParaRPr lang="en-CY" sz="1700" kern="1200">
                <a:solidFill>
                  <a:srgbClr val="754520"/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73DA8D8-67B4-82C8-7D1D-C4C843B2BC41}"/>
                </a:ext>
              </a:extLst>
            </p:cNvPr>
            <p:cNvSpPr/>
            <p:nvPr/>
          </p:nvSpPr>
          <p:spPr>
            <a:xfrm>
              <a:off x="3031486" y="898329"/>
              <a:ext cx="5542622" cy="681566"/>
            </a:xfrm>
            <a:custGeom>
              <a:avLst/>
              <a:gdLst>
                <a:gd name="connsiteX0" fmla="*/ 0 w 8610610"/>
                <a:gd name="connsiteY0" fmla="*/ 176361 h 1058143"/>
                <a:gd name="connsiteX1" fmla="*/ 176361 w 8610610"/>
                <a:gd name="connsiteY1" fmla="*/ 0 h 1058143"/>
                <a:gd name="connsiteX2" fmla="*/ 8434249 w 8610610"/>
                <a:gd name="connsiteY2" fmla="*/ 0 h 1058143"/>
                <a:gd name="connsiteX3" fmla="*/ 8610610 w 8610610"/>
                <a:gd name="connsiteY3" fmla="*/ 176361 h 1058143"/>
                <a:gd name="connsiteX4" fmla="*/ 8610610 w 8610610"/>
                <a:gd name="connsiteY4" fmla="*/ 881782 h 1058143"/>
                <a:gd name="connsiteX5" fmla="*/ 8434249 w 8610610"/>
                <a:gd name="connsiteY5" fmla="*/ 1058143 h 1058143"/>
                <a:gd name="connsiteX6" fmla="*/ 176361 w 8610610"/>
                <a:gd name="connsiteY6" fmla="*/ 1058143 h 1058143"/>
                <a:gd name="connsiteX7" fmla="*/ 0 w 8610610"/>
                <a:gd name="connsiteY7" fmla="*/ 881782 h 1058143"/>
                <a:gd name="connsiteX8" fmla="*/ 0 w 8610610"/>
                <a:gd name="connsiteY8" fmla="*/ 176361 h 1058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10610" h="1058143">
                  <a:moveTo>
                    <a:pt x="0" y="176361"/>
                  </a:moveTo>
                  <a:cubicBezTo>
                    <a:pt x="0" y="78960"/>
                    <a:pt x="78960" y="0"/>
                    <a:pt x="176361" y="0"/>
                  </a:cubicBezTo>
                  <a:lnTo>
                    <a:pt x="8434249" y="0"/>
                  </a:lnTo>
                  <a:cubicBezTo>
                    <a:pt x="8531650" y="0"/>
                    <a:pt x="8610610" y="78960"/>
                    <a:pt x="8610610" y="176361"/>
                  </a:cubicBezTo>
                  <a:lnTo>
                    <a:pt x="8610610" y="881782"/>
                  </a:lnTo>
                  <a:cubicBezTo>
                    <a:pt x="8610610" y="979183"/>
                    <a:pt x="8531650" y="1058143"/>
                    <a:pt x="8434249" y="1058143"/>
                  </a:cubicBezTo>
                  <a:lnTo>
                    <a:pt x="176361" y="1058143"/>
                  </a:lnTo>
                  <a:cubicBezTo>
                    <a:pt x="78960" y="1058143"/>
                    <a:pt x="0" y="979183"/>
                    <a:pt x="0" y="881782"/>
                  </a:cubicBezTo>
                  <a:lnTo>
                    <a:pt x="0" y="176361"/>
                  </a:lnTo>
                  <a:close/>
                </a:path>
              </a:pathLst>
            </a:custGeom>
            <a:solidFill>
              <a:srgbClr val="D1A368">
                <a:alpha val="49000"/>
              </a:srgb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24044" tIns="87849" rIns="124044" bIns="87849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b="1" i="0" kern="1200" dirty="0">
                  <a:solidFill>
                    <a:srgbClr val="754520"/>
                  </a:solidFill>
                  <a:latin typeface="Times New Roman"/>
                  <a:cs typeface="Times New Roman"/>
                </a:rPr>
                <a:t>Global displacement at unprecedented levels</a:t>
              </a:r>
              <a:r>
                <a:rPr lang="en-GB" sz="2400" b="1" dirty="0">
                  <a:solidFill>
                    <a:srgbClr val="754520"/>
                  </a:solidFill>
                  <a:latin typeface="Times New Roman"/>
                  <a:cs typeface="Times New Roman"/>
                </a:rPr>
                <a:t>.</a:t>
              </a:r>
              <a:r>
                <a:rPr lang="en-GB" sz="2400" b="0" i="0" kern="1200" dirty="0">
                  <a:solidFill>
                    <a:srgbClr val="754520"/>
                  </a:solidFill>
                  <a:latin typeface="Times New Roman"/>
                  <a:cs typeface="Times New Roman"/>
                </a:rPr>
                <a:t>​</a:t>
              </a:r>
              <a:br>
                <a:rPr lang="en-GB" sz="1900" b="0" i="0" kern="1200" dirty="0">
                  <a:solidFill>
                    <a:srgbClr val="754520"/>
                  </a:solidFill>
                </a:rPr>
              </a:br>
              <a:r>
                <a:rPr lang="en-GB" sz="1900" b="0" i="1" kern="1200" dirty="0">
                  <a:solidFill>
                    <a:srgbClr val="754520"/>
                  </a:solidFill>
                </a:rPr>
                <a:t>(UNHCR, 2025; Appleby, 2025)</a:t>
              </a:r>
              <a:r>
                <a:rPr lang="en-GB" sz="1900" b="0" i="0" kern="1200" dirty="0">
                  <a:solidFill>
                    <a:srgbClr val="754520"/>
                  </a:solidFill>
                </a:rPr>
                <a:t>​</a:t>
              </a:r>
              <a:endParaRPr lang="en-CY" sz="1900" kern="1200" dirty="0">
                <a:solidFill>
                  <a:srgbClr val="754520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CD1D0C8-6464-328B-21D9-63D6D43EDF16}"/>
                </a:ext>
              </a:extLst>
            </p:cNvPr>
            <p:cNvSpPr/>
            <p:nvPr/>
          </p:nvSpPr>
          <p:spPr>
            <a:xfrm>
              <a:off x="3031486" y="2741516"/>
              <a:ext cx="5542622" cy="930804"/>
            </a:xfrm>
            <a:custGeom>
              <a:avLst/>
              <a:gdLst>
                <a:gd name="connsiteX0" fmla="*/ 0 w 8610610"/>
                <a:gd name="connsiteY0" fmla="*/ 176361 h 1058143"/>
                <a:gd name="connsiteX1" fmla="*/ 176361 w 8610610"/>
                <a:gd name="connsiteY1" fmla="*/ 0 h 1058143"/>
                <a:gd name="connsiteX2" fmla="*/ 8434249 w 8610610"/>
                <a:gd name="connsiteY2" fmla="*/ 0 h 1058143"/>
                <a:gd name="connsiteX3" fmla="*/ 8610610 w 8610610"/>
                <a:gd name="connsiteY3" fmla="*/ 176361 h 1058143"/>
                <a:gd name="connsiteX4" fmla="*/ 8610610 w 8610610"/>
                <a:gd name="connsiteY4" fmla="*/ 881782 h 1058143"/>
                <a:gd name="connsiteX5" fmla="*/ 8434249 w 8610610"/>
                <a:gd name="connsiteY5" fmla="*/ 1058143 h 1058143"/>
                <a:gd name="connsiteX6" fmla="*/ 176361 w 8610610"/>
                <a:gd name="connsiteY6" fmla="*/ 1058143 h 1058143"/>
                <a:gd name="connsiteX7" fmla="*/ 0 w 8610610"/>
                <a:gd name="connsiteY7" fmla="*/ 881782 h 1058143"/>
                <a:gd name="connsiteX8" fmla="*/ 0 w 8610610"/>
                <a:gd name="connsiteY8" fmla="*/ 176361 h 1058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10610" h="1058143">
                  <a:moveTo>
                    <a:pt x="0" y="176361"/>
                  </a:moveTo>
                  <a:cubicBezTo>
                    <a:pt x="0" y="78960"/>
                    <a:pt x="78960" y="0"/>
                    <a:pt x="176361" y="0"/>
                  </a:cubicBezTo>
                  <a:lnTo>
                    <a:pt x="8434249" y="0"/>
                  </a:lnTo>
                  <a:cubicBezTo>
                    <a:pt x="8531650" y="0"/>
                    <a:pt x="8610610" y="78960"/>
                    <a:pt x="8610610" y="176361"/>
                  </a:cubicBezTo>
                  <a:lnTo>
                    <a:pt x="8610610" y="881782"/>
                  </a:lnTo>
                  <a:cubicBezTo>
                    <a:pt x="8610610" y="979183"/>
                    <a:pt x="8531650" y="1058143"/>
                    <a:pt x="8434249" y="1058143"/>
                  </a:cubicBezTo>
                  <a:lnTo>
                    <a:pt x="176361" y="1058143"/>
                  </a:lnTo>
                  <a:cubicBezTo>
                    <a:pt x="78960" y="1058143"/>
                    <a:pt x="0" y="979183"/>
                    <a:pt x="0" y="881782"/>
                  </a:cubicBezTo>
                  <a:lnTo>
                    <a:pt x="0" y="176361"/>
                  </a:lnTo>
                  <a:close/>
                </a:path>
              </a:pathLst>
            </a:custGeom>
            <a:solidFill>
              <a:srgbClr val="D1A368">
                <a:alpha val="49000"/>
              </a:srgb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20234" tIns="85944" rIns="120234" bIns="85944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b="1" i="0" kern="1200">
                  <a:solidFill>
                    <a:srgbClr val="754520"/>
                  </a:solidFill>
                  <a:latin typeface="Times New Roman"/>
                  <a:cs typeface="Times New Roman"/>
                </a:rPr>
                <a:t>Forced displacement disrupts family life, routines, and participation</a:t>
              </a:r>
              <a:r>
                <a:rPr lang="en-GB" sz="2400" b="1">
                  <a:solidFill>
                    <a:srgbClr val="754520"/>
                  </a:solidFill>
                  <a:latin typeface="Times New Roman"/>
                  <a:cs typeface="Times New Roman"/>
                </a:rPr>
                <a:t>.</a:t>
              </a:r>
              <a:r>
                <a:rPr lang="en-GB" sz="2400" b="0" i="0" kern="1200">
                  <a:solidFill>
                    <a:srgbClr val="754520"/>
                  </a:solidFill>
                  <a:latin typeface="Times New Roman"/>
                  <a:cs typeface="Times New Roman"/>
                </a:rPr>
                <a:t>​</a:t>
              </a:r>
              <a:br>
                <a:rPr lang="en-GB" sz="1800" b="0" i="0" kern="1200">
                  <a:solidFill>
                    <a:srgbClr val="754520"/>
                  </a:solidFill>
                </a:rPr>
              </a:br>
              <a:r>
                <a:rPr lang="en-GB" sz="1800" b="0" i="1" kern="1200">
                  <a:solidFill>
                    <a:srgbClr val="754520"/>
                  </a:solidFill>
                </a:rPr>
                <a:t>(Nagem &amp; Cid, 2025; Fabianek et al., 2023; Trimboli et al., 2023)</a:t>
              </a:r>
              <a:r>
                <a:rPr lang="en-GB" sz="1800" b="0" i="0" kern="1200">
                  <a:solidFill>
                    <a:srgbClr val="754520"/>
                  </a:solidFill>
                </a:rPr>
                <a:t>​</a:t>
              </a:r>
              <a:endParaRPr lang="en-CY" sz="1800" kern="1200">
                <a:solidFill>
                  <a:srgbClr val="75452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7987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air of glasses on an open book&#10;&#10;Description automatically generated">
            <a:extLst>
              <a:ext uri="{FF2B5EF4-FFF2-40B4-BE49-F238E27FC236}">
                <a16:creationId xmlns:a16="http://schemas.microsoft.com/office/drawing/2014/main" id="{C312AE40-6286-9604-4EEA-9C8FFB88AE3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9000"/>
                    </a14:imgEffect>
                  </a14:imgLayer>
                </a14:imgProps>
              </a:ext>
            </a:extLst>
          </a:blip>
          <a:srcRect b="11017"/>
          <a:stretch/>
        </p:blipFill>
        <p:spPr>
          <a:xfrm>
            <a:off x="1" y="0"/>
            <a:ext cx="12191999" cy="68580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69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8980E8-1F3E-7849-3B03-4BE0F34B7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916" y="2179416"/>
            <a:ext cx="4097085" cy="3956690"/>
          </a:xfrm>
        </p:spPr>
        <p:txBody>
          <a:bodyPr anchor="ctr">
            <a:normAutofit/>
          </a:bodyPr>
          <a:lstStyle/>
          <a:p>
            <a:r>
              <a:rPr lang="en-US" sz="6000" b="1" i="0" u="none" strike="noStrike" dirty="0">
                <a:solidFill>
                  <a:srgbClr val="6A3F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  <a:r>
              <a:rPr lang="en-US" sz="5400" b="1" i="0" u="none" strike="noStrike" dirty="0">
                <a:solidFill>
                  <a:srgbClr val="6A3F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0" u="none" strike="noStrike" dirty="0">
                <a:solidFill>
                  <a:srgbClr val="6A3F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revi</a:t>
            </a:r>
            <a:r>
              <a:rPr lang="en-US" sz="6000" b="1" dirty="0">
                <a:solidFill>
                  <a:srgbClr val="6A3F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ew</a:t>
            </a:r>
            <a:br>
              <a:rPr lang="en-GB" sz="62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CY" sz="6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CB7A0-0E6B-2721-A493-CA40385F4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916" y="676498"/>
            <a:ext cx="6552584" cy="6433455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GB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Y" sz="24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B0ECA3-29AE-B1EE-4A88-5794613CD5CC}"/>
              </a:ext>
            </a:extLst>
          </p:cNvPr>
          <p:cNvCxnSpPr>
            <a:cxnSpLocks/>
          </p:cNvCxnSpPr>
          <p:nvPr/>
        </p:nvCxnSpPr>
        <p:spPr>
          <a:xfrm>
            <a:off x="522514" y="2179416"/>
            <a:ext cx="3560245" cy="0"/>
          </a:xfrm>
          <a:prstGeom prst="line">
            <a:avLst/>
          </a:prstGeom>
          <a:ln w="22225" cap="rnd">
            <a:solidFill>
              <a:srgbClr val="75452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49071C-78A8-3234-4BB4-BD2D4AAF3857}"/>
              </a:ext>
            </a:extLst>
          </p:cNvPr>
          <p:cNvCxnSpPr>
            <a:cxnSpLocks/>
          </p:cNvCxnSpPr>
          <p:nvPr/>
        </p:nvCxnSpPr>
        <p:spPr>
          <a:xfrm>
            <a:off x="675916" y="5000349"/>
            <a:ext cx="3560245" cy="0"/>
          </a:xfrm>
          <a:prstGeom prst="line">
            <a:avLst/>
          </a:prstGeom>
          <a:ln w="22225" cap="rnd">
            <a:solidFill>
              <a:srgbClr val="75452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F1AFB7C-57F3-B0EE-1E42-1F47BA44818D}"/>
              </a:ext>
            </a:extLst>
          </p:cNvPr>
          <p:cNvSpPr txBox="1"/>
          <p:nvPr/>
        </p:nvSpPr>
        <p:spPr>
          <a:xfrm>
            <a:off x="4589254" y="1129255"/>
            <a:ext cx="7412246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en-GB" sz="2800" b="1" i="0" u="none" strike="noStrike" dirty="0">
                <a:solidFill>
                  <a:srgbClr val="6A3F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has been studied</a:t>
            </a:r>
            <a:endParaRPr lang="en-GB" sz="2800" b="0" i="0" u="none" strike="noStrike" dirty="0">
              <a:solidFill>
                <a:srgbClr val="6A3F1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rgbClr val="6A3F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Mental health, parenting, and family functioning in refugee families</a:t>
            </a:r>
            <a:br>
              <a:rPr lang="en-GB" sz="2400" dirty="0">
                <a:solidFill>
                  <a:srgbClr val="6A3F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i="1" dirty="0">
                <a:solidFill>
                  <a:srgbClr val="6A3F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(Bunn et al., 2022; Gillespie et al., 2022)</a:t>
            </a:r>
            <a:endParaRPr lang="el-GR" sz="2400" i="1" dirty="0">
              <a:solidFill>
                <a:srgbClr val="6A3F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solidFill>
                <a:srgbClr val="6A3F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n-GB" sz="2800" b="1" i="0" u="none" strike="noStrike" dirty="0">
                <a:solidFill>
                  <a:srgbClr val="6A3F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Identified gap</a:t>
            </a:r>
            <a:endParaRPr lang="en-GB" sz="2800" b="0" i="0" u="none" strike="noStrike" dirty="0">
              <a:solidFill>
                <a:srgbClr val="6A3F1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rgbClr val="6A3F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synthesis on children’s participation in everyday occupations and occupation-</a:t>
            </a:r>
            <a:r>
              <a:rPr lang="en-GB" sz="2400" dirty="0" err="1">
                <a:solidFill>
                  <a:srgbClr val="6A3F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centered</a:t>
            </a:r>
            <a:r>
              <a:rPr lang="en-GB" sz="2400" dirty="0">
                <a:solidFill>
                  <a:srgbClr val="6A3F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interventions</a:t>
            </a:r>
            <a:br>
              <a:rPr lang="en-GB" sz="2400" dirty="0">
                <a:solidFill>
                  <a:srgbClr val="6A3F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i="1" dirty="0">
                <a:solidFill>
                  <a:srgbClr val="6A3F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(Hinkley et al., 2022; </a:t>
            </a:r>
            <a:r>
              <a:rPr lang="en-GB" sz="2400" i="1" dirty="0" err="1">
                <a:solidFill>
                  <a:srgbClr val="6A3F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Nagem</a:t>
            </a:r>
            <a:r>
              <a:rPr lang="en-GB" sz="2400" i="1" dirty="0">
                <a:solidFill>
                  <a:srgbClr val="6A3F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Cid, 2025)</a:t>
            </a:r>
            <a:endParaRPr lang="el-GR" sz="2400" i="1" dirty="0">
              <a:solidFill>
                <a:srgbClr val="6A3F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solidFill>
                <a:srgbClr val="6A3F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n-GB" sz="2800" b="1" i="0" u="none" strike="noStrike" dirty="0">
                <a:solidFill>
                  <a:srgbClr val="6A3F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Objective </a:t>
            </a:r>
            <a:endParaRPr lang="el-GR" sz="2800" b="1" i="0" u="none" strike="noStrike" dirty="0">
              <a:solidFill>
                <a:srgbClr val="6A3F1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GB" sz="2400" dirty="0">
                <a:solidFill>
                  <a:srgbClr val="6A3F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examine the effects of occupation-centered interventions on displaced children’s participation in everyday occupations</a:t>
            </a:r>
          </a:p>
        </p:txBody>
      </p:sp>
    </p:spTree>
    <p:extLst>
      <p:ext uri="{BB962C8B-B14F-4D97-AF65-F5344CB8AC3E}">
        <p14:creationId xmlns:p14="http://schemas.microsoft.com/office/powerpoint/2010/main" val="1905844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smoke&#10;&#10;Description automatically generated">
            <a:extLst>
              <a:ext uri="{FF2B5EF4-FFF2-40B4-BE49-F238E27FC236}">
                <a16:creationId xmlns:a16="http://schemas.microsoft.com/office/drawing/2014/main" id="{BB731261-A1E1-D770-72A8-6582F3C9273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saturation sat="12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effectLst>
            <a:softEdge rad="18527"/>
          </a:effec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CF45DCB-3385-A02E-9E6D-7F5D476E34CA}"/>
              </a:ext>
            </a:extLst>
          </p:cNvPr>
          <p:cNvGraphicFramePr/>
          <p:nvPr/>
        </p:nvGraphicFramePr>
        <p:xfrm>
          <a:off x="1796717" y="-388840"/>
          <a:ext cx="10202780" cy="685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E5CAB21-9EBA-D5F2-52AB-4E17012D7F8E}"/>
              </a:ext>
            </a:extLst>
          </p:cNvPr>
          <p:cNvSpPr txBox="1"/>
          <p:nvPr/>
        </p:nvSpPr>
        <p:spPr>
          <a:xfrm>
            <a:off x="14486021" y="28554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Y"/>
          </a:p>
        </p:txBody>
      </p:sp>
      <p:pic>
        <p:nvPicPr>
          <p:cNvPr id="3" name="Content Placeholder 4" descr="A magnifying glass on a pile of papers&#10;&#10;Description automatically generated">
            <a:extLst>
              <a:ext uri="{FF2B5EF4-FFF2-40B4-BE49-F238E27FC236}">
                <a16:creationId xmlns:a16="http://schemas.microsoft.com/office/drawing/2014/main" id="{5221BD2C-21C3-8A8F-1879-6C3DDADB61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Blur radius="41"/>
                    </a14:imgEffect>
                    <a14:imgEffect>
                      <a14:brightnessContrast bright="-15000"/>
                    </a14:imgEffect>
                  </a14:imgLayer>
                </a14:imgProps>
              </a:ext>
            </a:extLst>
          </a:blip>
          <a:srcRect t="11116" r="-2" b="-2"/>
          <a:stretch>
            <a:fillRect/>
          </a:stretch>
        </p:blipFill>
        <p:spPr>
          <a:xfrm>
            <a:off x="-1" y="689811"/>
            <a:ext cx="2470485" cy="3420590"/>
          </a:xfrm>
          <a:prstGeom prst="rect">
            <a:avLst/>
          </a:prstGeom>
          <a:effectLst>
            <a:softEdge rad="97833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674F6B-5B16-8B6C-60EC-A46BF79B841F}"/>
              </a:ext>
            </a:extLst>
          </p:cNvPr>
          <p:cNvSpPr txBox="1"/>
          <p:nvPr/>
        </p:nvSpPr>
        <p:spPr>
          <a:xfrm>
            <a:off x="-497305" y="0"/>
            <a:ext cx="322002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rtl="0" fontAlgn="base">
              <a:buNone/>
            </a:pPr>
            <a:r>
              <a:rPr lang="en-US" sz="3600" b="0" i="0" u="none" strike="noStrike" dirty="0">
                <a:solidFill>
                  <a:srgbClr val="BA6E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				</a:t>
            </a:r>
          </a:p>
          <a:p>
            <a:pPr algn="ctr" rtl="0" fontAlgn="base"/>
            <a:endParaRPr lang="en-US" sz="2800" b="0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 fontAlgn="base"/>
            <a:r>
              <a:rPr lang="en-US" sz="4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Method </a:t>
            </a:r>
          </a:p>
          <a:p>
            <a:pPr algn="ctr" rtl="0" fontAlgn="base"/>
            <a:r>
              <a:rPr lang="en-US" sz="4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</a:p>
          <a:p>
            <a:pPr algn="ctr" rtl="0" fontAlgn="base"/>
            <a:r>
              <a:rPr lang="en-US" sz="4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endParaRPr lang="el-GR" sz="4000" b="0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GB" sz="3600" b="1" i="0" u="none" strike="noStrike" dirty="0">
                <a:solidFill>
                  <a:srgbClr val="BA6E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n-US" sz="2800" b="0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4BC38C-E5FA-6004-C2F8-5BEFC9CFCB77}"/>
              </a:ext>
            </a:extLst>
          </p:cNvPr>
          <p:cNvCxnSpPr>
            <a:cxnSpLocks/>
          </p:cNvCxnSpPr>
          <p:nvPr/>
        </p:nvCxnSpPr>
        <p:spPr>
          <a:xfrm>
            <a:off x="192503" y="3429000"/>
            <a:ext cx="1820164" cy="0"/>
          </a:xfrm>
          <a:prstGeom prst="line">
            <a:avLst/>
          </a:prstGeom>
          <a:ln>
            <a:solidFill>
              <a:srgbClr val="6A3F1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6FF924-B0D3-A8AB-0126-FDA2FC786670}"/>
              </a:ext>
            </a:extLst>
          </p:cNvPr>
          <p:cNvCxnSpPr>
            <a:cxnSpLocks/>
          </p:cNvCxnSpPr>
          <p:nvPr/>
        </p:nvCxnSpPr>
        <p:spPr>
          <a:xfrm>
            <a:off x="192503" y="1486507"/>
            <a:ext cx="1820164" cy="0"/>
          </a:xfrm>
          <a:prstGeom prst="line">
            <a:avLst/>
          </a:prstGeom>
          <a:ln>
            <a:solidFill>
              <a:srgbClr val="6A3F1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407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8023F-C5B8-EE8B-FAC7-F07809903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smoke&#10;&#10;Description automatically generated">
            <a:extLst>
              <a:ext uri="{FF2B5EF4-FFF2-40B4-BE49-F238E27FC236}">
                <a16:creationId xmlns:a16="http://schemas.microsoft.com/office/drawing/2014/main" id="{44739A51-1D2F-6F03-5111-61D83860D7E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saturation sat="12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effectLst>
            <a:softEdge rad="18527"/>
          </a:effec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F768C9F-782D-D31E-ABD3-231E9539CDA1}"/>
              </a:ext>
            </a:extLst>
          </p:cNvPr>
          <p:cNvGraphicFramePr/>
          <p:nvPr/>
        </p:nvGraphicFramePr>
        <p:xfrm>
          <a:off x="2300320" y="-204174"/>
          <a:ext cx="9699177" cy="685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CF5C6AE-F67F-8816-0352-DCF8BDB01F68}"/>
              </a:ext>
            </a:extLst>
          </p:cNvPr>
          <p:cNvSpPr txBox="1"/>
          <p:nvPr/>
        </p:nvSpPr>
        <p:spPr>
          <a:xfrm>
            <a:off x="14486021" y="28554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Y"/>
          </a:p>
        </p:txBody>
      </p:sp>
      <p:pic>
        <p:nvPicPr>
          <p:cNvPr id="3" name="Content Placeholder 4" descr="A magnifying glass on a pile of papers&#10;&#10;Description automatically generated">
            <a:extLst>
              <a:ext uri="{FF2B5EF4-FFF2-40B4-BE49-F238E27FC236}">
                <a16:creationId xmlns:a16="http://schemas.microsoft.com/office/drawing/2014/main" id="{0FC26DD6-F2B9-6629-F15B-A5EFB0489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Blur radius="41"/>
                    </a14:imgEffect>
                    <a14:imgEffect>
                      <a14:brightnessContrast bright="-15000"/>
                    </a14:imgEffect>
                  </a14:imgLayer>
                </a14:imgProps>
              </a:ext>
            </a:extLst>
          </a:blip>
          <a:srcRect t="11116" r="-2" b="-2"/>
          <a:stretch>
            <a:fillRect/>
          </a:stretch>
        </p:blipFill>
        <p:spPr>
          <a:xfrm>
            <a:off x="-1" y="689810"/>
            <a:ext cx="2781086" cy="3850643"/>
          </a:xfrm>
          <a:prstGeom prst="rect">
            <a:avLst/>
          </a:prstGeom>
          <a:effectLst>
            <a:softEdge rad="97833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C59666-98CE-E34A-B906-1784781805B7}"/>
              </a:ext>
            </a:extLst>
          </p:cNvPr>
          <p:cNvSpPr txBox="1"/>
          <p:nvPr/>
        </p:nvSpPr>
        <p:spPr>
          <a:xfrm>
            <a:off x="-438942" y="316263"/>
            <a:ext cx="322002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rtl="0" fontAlgn="base">
              <a:buNone/>
            </a:pPr>
            <a:r>
              <a:rPr lang="en-US" sz="3600" b="0" i="0" u="none" strike="noStrike" dirty="0">
                <a:solidFill>
                  <a:srgbClr val="BA6E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				</a:t>
            </a:r>
          </a:p>
          <a:p>
            <a:pPr algn="ctr" rtl="0" fontAlgn="base"/>
            <a:endParaRPr lang="en-US" sz="2800" b="0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 fontAlgn="base"/>
            <a:r>
              <a:rPr lang="en-US" sz="4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Method </a:t>
            </a:r>
          </a:p>
          <a:p>
            <a:pPr algn="ctr" rtl="0" fontAlgn="base"/>
            <a:r>
              <a:rPr lang="en-US" sz="4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</a:p>
          <a:p>
            <a:pPr algn="ctr" rtl="0" fontAlgn="base"/>
            <a:r>
              <a:rPr lang="en-US" sz="4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endParaRPr lang="el-GR" sz="4000" b="0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GB" sz="3600" b="1" i="0" u="none" strike="noStrike" dirty="0">
                <a:solidFill>
                  <a:srgbClr val="BA6E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n-US" sz="2800" b="0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B379B3-04F1-35AD-8310-58621C5AC87A}"/>
              </a:ext>
            </a:extLst>
          </p:cNvPr>
          <p:cNvCxnSpPr>
            <a:cxnSpLocks/>
          </p:cNvCxnSpPr>
          <p:nvPr/>
        </p:nvCxnSpPr>
        <p:spPr>
          <a:xfrm>
            <a:off x="192503" y="3915161"/>
            <a:ext cx="1820164" cy="0"/>
          </a:xfrm>
          <a:prstGeom prst="line">
            <a:avLst/>
          </a:prstGeom>
          <a:ln>
            <a:solidFill>
              <a:srgbClr val="6A3F1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88E2F5-9B72-7D58-FED3-90C7A4DFAF03}"/>
              </a:ext>
            </a:extLst>
          </p:cNvPr>
          <p:cNvCxnSpPr>
            <a:cxnSpLocks/>
          </p:cNvCxnSpPr>
          <p:nvPr/>
        </p:nvCxnSpPr>
        <p:spPr>
          <a:xfrm>
            <a:off x="192503" y="1715106"/>
            <a:ext cx="1820164" cy="0"/>
          </a:xfrm>
          <a:prstGeom prst="line">
            <a:avLst/>
          </a:prstGeom>
          <a:ln>
            <a:solidFill>
              <a:srgbClr val="6A3F1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035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lose up of smoke&#10;&#10;Description automatically generated">
            <a:extLst>
              <a:ext uri="{FF2B5EF4-FFF2-40B4-BE49-F238E27FC236}">
                <a16:creationId xmlns:a16="http://schemas.microsoft.com/office/drawing/2014/main" id="{75DD45BC-4280-BB76-7F9F-DFF267BC66E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4000"/>
                    </a14:imgEffect>
                    <a14:imgEffect>
                      <a14:brightnessContrast bright="-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A91221-CE2F-24FF-C946-315499475505}"/>
              </a:ext>
            </a:extLst>
          </p:cNvPr>
          <p:cNvCxnSpPr>
            <a:cxnSpLocks/>
          </p:cNvCxnSpPr>
          <p:nvPr/>
        </p:nvCxnSpPr>
        <p:spPr>
          <a:xfrm>
            <a:off x="6633194" y="1743075"/>
            <a:ext cx="0" cy="355768"/>
          </a:xfrm>
          <a:prstGeom prst="straightConnector1">
            <a:avLst/>
          </a:prstGeom>
          <a:ln w="12700">
            <a:solidFill>
              <a:srgbClr val="844E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E4B67D8-E91F-A013-7553-02F0224A2A85}"/>
              </a:ext>
            </a:extLst>
          </p:cNvPr>
          <p:cNvSpPr txBox="1"/>
          <p:nvPr/>
        </p:nvSpPr>
        <p:spPr>
          <a:xfrm>
            <a:off x="571500" y="2144436"/>
            <a:ext cx="3757607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Y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>
              <a:lnSpc>
                <a:spcPct val="150000"/>
              </a:lnSpc>
            </a:pPr>
            <a:r>
              <a:rPr lang="en-CY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 Chart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7C3A0D9-82FA-E2F3-A4FB-11BAFC89A469}"/>
              </a:ext>
            </a:extLst>
          </p:cNvPr>
          <p:cNvSpPr/>
          <p:nvPr/>
        </p:nvSpPr>
        <p:spPr>
          <a:xfrm>
            <a:off x="4221526" y="1003188"/>
            <a:ext cx="4779600" cy="635746"/>
          </a:xfrm>
          <a:prstGeom prst="roundRect">
            <a:avLst/>
          </a:prstGeom>
          <a:solidFill>
            <a:srgbClr val="75452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 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= 13677</a:t>
            </a:r>
            <a:endParaRPr lang="en-CY" sz="2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39B8167-90FB-D8EC-A431-533796E6503A}"/>
              </a:ext>
            </a:extLst>
          </p:cNvPr>
          <p:cNvSpPr/>
          <p:nvPr/>
        </p:nvSpPr>
        <p:spPr>
          <a:xfrm rot="5400000">
            <a:off x="6309165" y="-1546658"/>
            <a:ext cx="604322" cy="4779600"/>
          </a:xfrm>
          <a:prstGeom prst="roundRect">
            <a:avLst/>
          </a:prstGeom>
          <a:solidFill>
            <a:schemeClr val="bg1">
              <a:lumMod val="95000"/>
              <a:alpha val="63162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1" kern="100" dirty="0">
              <a:solidFill>
                <a:srgbClr val="844E25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0" dirty="0">
                <a:solidFill>
                  <a:srgbClr val="844E25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Identification</a:t>
            </a:r>
            <a:endParaRPr lang="en-CY" sz="1600" kern="100" dirty="0">
              <a:solidFill>
                <a:srgbClr val="844E25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l-GR" sz="1600" kern="100" dirty="0">
                <a:solidFill>
                  <a:srgbClr val="844E25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CY" sz="1600" kern="100" dirty="0">
              <a:solidFill>
                <a:srgbClr val="844E25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CFFDB90-F6DF-FDCA-5B29-1876B6CE827A}"/>
              </a:ext>
            </a:extLst>
          </p:cNvPr>
          <p:cNvSpPr/>
          <p:nvPr/>
        </p:nvSpPr>
        <p:spPr>
          <a:xfrm>
            <a:off x="4243394" y="2559901"/>
            <a:ext cx="4779600" cy="635746"/>
          </a:xfrm>
          <a:prstGeom prst="roundRect">
            <a:avLst/>
          </a:prstGeom>
          <a:solidFill>
            <a:srgbClr val="75452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 = 9161</a:t>
            </a:r>
            <a:endParaRPr lang="en-CY" sz="2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E942A92-230E-66C4-AFAA-6135CF3F60EB}"/>
              </a:ext>
            </a:extLst>
          </p:cNvPr>
          <p:cNvSpPr/>
          <p:nvPr/>
        </p:nvSpPr>
        <p:spPr>
          <a:xfrm rot="5400000">
            <a:off x="6309166" y="11205"/>
            <a:ext cx="604322" cy="4779598"/>
          </a:xfrm>
          <a:prstGeom prst="roundRect">
            <a:avLst/>
          </a:prstGeom>
          <a:solidFill>
            <a:schemeClr val="bg1">
              <a:lumMod val="95000"/>
              <a:alpha val="63162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1" kern="100" dirty="0">
              <a:solidFill>
                <a:srgbClr val="844E25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0" dirty="0">
                <a:solidFill>
                  <a:srgbClr val="844E25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Screening</a:t>
            </a:r>
            <a:endParaRPr lang="en-CY" sz="1600" kern="100" dirty="0">
              <a:solidFill>
                <a:srgbClr val="844E25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l-GR" sz="1600" kern="100" dirty="0">
                <a:solidFill>
                  <a:srgbClr val="844E25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CY" sz="1600" kern="100" dirty="0">
              <a:solidFill>
                <a:srgbClr val="844E25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A5526F6-7035-766E-3091-CF7BC1E1BDD0}"/>
              </a:ext>
            </a:extLst>
          </p:cNvPr>
          <p:cNvSpPr/>
          <p:nvPr/>
        </p:nvSpPr>
        <p:spPr>
          <a:xfrm>
            <a:off x="4243394" y="4121632"/>
            <a:ext cx="4779600" cy="635746"/>
          </a:xfrm>
          <a:prstGeom prst="roundRect">
            <a:avLst/>
          </a:prstGeom>
          <a:solidFill>
            <a:srgbClr val="75452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n=76 </a:t>
            </a:r>
            <a:endParaRPr lang="en-CY" sz="2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6E96587-1182-A3B5-7288-D4424CADD395}"/>
              </a:ext>
            </a:extLst>
          </p:cNvPr>
          <p:cNvSpPr/>
          <p:nvPr/>
        </p:nvSpPr>
        <p:spPr>
          <a:xfrm rot="5400000">
            <a:off x="6309166" y="1569067"/>
            <a:ext cx="604322" cy="4779598"/>
          </a:xfrm>
          <a:prstGeom prst="roundRect">
            <a:avLst/>
          </a:prstGeom>
          <a:solidFill>
            <a:schemeClr val="bg1">
              <a:lumMod val="95000"/>
              <a:alpha val="63162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1" kern="100" dirty="0">
              <a:solidFill>
                <a:srgbClr val="844E25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0" dirty="0">
                <a:solidFill>
                  <a:srgbClr val="844E25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Eligibility</a:t>
            </a:r>
            <a:endParaRPr lang="en-CY" sz="1600" kern="100" dirty="0">
              <a:solidFill>
                <a:srgbClr val="844E25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l-GR" sz="1600" kern="100" dirty="0">
                <a:solidFill>
                  <a:srgbClr val="844E25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CY" sz="1600" kern="100" dirty="0">
              <a:solidFill>
                <a:srgbClr val="844E25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D6D58C5-D835-3D54-A360-0C60574D369B}"/>
              </a:ext>
            </a:extLst>
          </p:cNvPr>
          <p:cNvSpPr/>
          <p:nvPr/>
        </p:nvSpPr>
        <p:spPr>
          <a:xfrm>
            <a:off x="4221524" y="5727807"/>
            <a:ext cx="4779600" cy="635746"/>
          </a:xfrm>
          <a:prstGeom prst="roundRect">
            <a:avLst/>
          </a:prstGeom>
          <a:solidFill>
            <a:srgbClr val="75452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n=15 </a:t>
            </a:r>
            <a:endParaRPr lang="en-CY" sz="2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9406A17-8BBA-6278-003B-18BE821F159D}"/>
              </a:ext>
            </a:extLst>
          </p:cNvPr>
          <p:cNvSpPr/>
          <p:nvPr/>
        </p:nvSpPr>
        <p:spPr>
          <a:xfrm rot="5400000">
            <a:off x="6309164" y="3134667"/>
            <a:ext cx="604322" cy="4779598"/>
          </a:xfrm>
          <a:prstGeom prst="roundRect">
            <a:avLst/>
          </a:prstGeom>
          <a:solidFill>
            <a:schemeClr val="bg1">
              <a:lumMod val="95000"/>
              <a:alpha val="63162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1" kern="100" dirty="0">
              <a:solidFill>
                <a:srgbClr val="844E25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0" dirty="0">
                <a:solidFill>
                  <a:srgbClr val="844E25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Included</a:t>
            </a:r>
            <a:endParaRPr lang="en-CY" sz="1600" kern="100" dirty="0">
              <a:solidFill>
                <a:srgbClr val="844E25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l-GR" sz="1600" kern="100" dirty="0">
                <a:solidFill>
                  <a:srgbClr val="844E25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CY" sz="1600" kern="100" dirty="0">
              <a:solidFill>
                <a:srgbClr val="844E25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7A0928C-FDC9-E17C-22D6-36DB690ADFAD}"/>
              </a:ext>
            </a:extLst>
          </p:cNvPr>
          <p:cNvCxnSpPr>
            <a:cxnSpLocks/>
          </p:cNvCxnSpPr>
          <p:nvPr/>
        </p:nvCxnSpPr>
        <p:spPr>
          <a:xfrm>
            <a:off x="6596067" y="3300937"/>
            <a:ext cx="0" cy="355768"/>
          </a:xfrm>
          <a:prstGeom prst="straightConnector1">
            <a:avLst/>
          </a:prstGeom>
          <a:ln w="12700">
            <a:solidFill>
              <a:srgbClr val="844E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C96FA21-D885-4C53-5844-8B86CF2F5A48}"/>
              </a:ext>
            </a:extLst>
          </p:cNvPr>
          <p:cNvCxnSpPr>
            <a:cxnSpLocks/>
          </p:cNvCxnSpPr>
          <p:nvPr/>
        </p:nvCxnSpPr>
        <p:spPr>
          <a:xfrm>
            <a:off x="6587515" y="4866537"/>
            <a:ext cx="0" cy="355768"/>
          </a:xfrm>
          <a:prstGeom prst="straightConnector1">
            <a:avLst/>
          </a:prstGeom>
          <a:ln w="12700">
            <a:solidFill>
              <a:srgbClr val="844E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84C9E1F-77D1-239E-06D8-C4C8E7C03058}"/>
              </a:ext>
            </a:extLst>
          </p:cNvPr>
          <p:cNvCxnSpPr/>
          <p:nvPr/>
        </p:nvCxnSpPr>
        <p:spPr>
          <a:xfrm>
            <a:off x="571500" y="4543066"/>
            <a:ext cx="3043238" cy="0"/>
          </a:xfrm>
          <a:prstGeom prst="line">
            <a:avLst/>
          </a:prstGeom>
          <a:ln w="22225">
            <a:solidFill>
              <a:srgbClr val="6A3F1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2316B05-8F3D-E4C0-0F7F-1E1160E67ECD}"/>
              </a:ext>
            </a:extLst>
          </p:cNvPr>
          <p:cNvCxnSpPr/>
          <p:nvPr/>
        </p:nvCxnSpPr>
        <p:spPr>
          <a:xfrm>
            <a:off x="433402" y="2066022"/>
            <a:ext cx="3043238" cy="0"/>
          </a:xfrm>
          <a:prstGeom prst="line">
            <a:avLst/>
          </a:prstGeom>
          <a:ln w="22225">
            <a:solidFill>
              <a:srgbClr val="6A3F1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49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smoke&#10;&#10;Description automatically generated">
            <a:extLst>
              <a:ext uri="{FF2B5EF4-FFF2-40B4-BE49-F238E27FC236}">
                <a16:creationId xmlns:a16="http://schemas.microsoft.com/office/drawing/2014/main" id="{35328B5D-FDAE-C5C1-ABE8-31DA7F2F508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saturation sat="12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effectLst>
            <a:softEdge rad="18527"/>
          </a:effec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000283C-38D6-53FC-7E20-84992A046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617870"/>
              </p:ext>
            </p:extLst>
          </p:nvPr>
        </p:nvGraphicFramePr>
        <p:xfrm>
          <a:off x="771522" y="751995"/>
          <a:ext cx="10912641" cy="5951873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2277045">
                  <a:extLst>
                    <a:ext uri="{9D8B030D-6E8A-4147-A177-3AD203B41FA5}">
                      <a16:colId xmlns:a16="http://schemas.microsoft.com/office/drawing/2014/main" val="446404737"/>
                    </a:ext>
                  </a:extLst>
                </a:gridCol>
                <a:gridCol w="8635596">
                  <a:extLst>
                    <a:ext uri="{9D8B030D-6E8A-4147-A177-3AD203B41FA5}">
                      <a16:colId xmlns:a16="http://schemas.microsoft.com/office/drawing/2014/main" val="2347985012"/>
                    </a:ext>
                  </a:extLst>
                </a:gridCol>
              </a:tblGrid>
              <a:tr h="821898">
                <a:tc>
                  <a:txBody>
                    <a:bodyPr/>
                    <a:lstStyle/>
                    <a:p>
                      <a:pPr algn="ctr"/>
                      <a:r>
                        <a:rPr lang="en-GB" sz="2400" b="1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Study designs</a:t>
                      </a:r>
                    </a:p>
                  </a:txBody>
                  <a:tcPr marL="6840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6A3F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452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RCTs · 5 non-RCTs · 2 mixed-methods · 1 qualitative</a:t>
                      </a:r>
                      <a:endParaRPr lang="en-CY" sz="2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6A3F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4520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668080"/>
                  </a:ext>
                </a:extLst>
              </a:tr>
              <a:tr h="838051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00" dirty="0">
                          <a:pattFill prst="pct5">
                            <a:fgClr>
                              <a:schemeClr val="accent1"/>
                            </a:fgClr>
                            <a:bgClr>
                              <a:schemeClr val="bg1"/>
                            </a:bgClr>
                          </a:patt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Interventions Type</a:t>
                      </a:r>
                      <a:endParaRPr lang="en-CY" sz="2400" b="1" kern="100" dirty="0">
                        <a:pattFill prst="pct5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3F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3F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452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   </a:t>
                      </a:r>
                      <a:r>
                        <a:rPr lang="en-US" sz="2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CY" sz="2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studies </a:t>
                      </a:r>
                      <a:r>
                        <a:rPr lang="en-GB" sz="24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centered on occupation</a:t>
                      </a:r>
                    </a:p>
                  </a:txBody>
                  <a:tcPr marL="684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6A3F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3F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4520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718264"/>
                  </a:ext>
                </a:extLst>
              </a:tr>
              <a:tr h="800336">
                <a:tc>
                  <a:txBody>
                    <a:bodyPr/>
                    <a:lstStyle/>
                    <a:p>
                      <a:pPr algn="ctr"/>
                      <a:r>
                        <a:rPr lang="en-GB" sz="2400" b="1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Participants</a:t>
                      </a:r>
                      <a:endParaRPr lang="en-CY" sz="24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3F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3F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452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6,826 forcibly displaced children</a:t>
                      </a:r>
                      <a:r>
                        <a:rPr lang="el-GR" sz="24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</a:t>
                      </a:r>
                      <a:r>
                        <a:rPr lang="el-GR" sz="24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adolescents</a:t>
                      </a:r>
                      <a:r>
                        <a:rPr lang="el-GR" sz="24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</a:t>
                      </a:r>
                      <a:r>
                        <a:rPr lang="el-GR" sz="24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caregivers</a:t>
                      </a:r>
                      <a:endParaRPr lang="en-CY" sz="2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6A3F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3F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4520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543223"/>
                  </a:ext>
                </a:extLst>
              </a:tr>
              <a:tr h="995934">
                <a:tc>
                  <a:txBody>
                    <a:bodyPr/>
                    <a:lstStyle/>
                    <a:p>
                      <a:pPr algn="ctr"/>
                      <a:r>
                        <a:rPr lang="en-GB" sz="2400" b="1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Countries</a:t>
                      </a:r>
                      <a:endParaRPr lang="en-CY" sz="24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3F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3F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452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2400" kern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Jordan · Turkey · Canada · U</a:t>
                      </a:r>
                      <a:r>
                        <a:rPr lang="el-GR" sz="24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GB" sz="24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l-GR" sz="24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GB" sz="24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· Malaysia · Uganda · Netherlands</a:t>
                      </a:r>
                    </a:p>
                    <a:p>
                      <a:endParaRPr lang="en-CY" sz="2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6A3F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3F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4520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360278"/>
                  </a:ext>
                </a:extLst>
              </a:tr>
              <a:tr h="809287">
                <a:tc>
                  <a:txBody>
                    <a:bodyPr/>
                    <a:lstStyle/>
                    <a:p>
                      <a:pPr algn="ctr"/>
                      <a:r>
                        <a:rPr lang="en-GB" sz="2400" b="1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Settings</a:t>
                      </a:r>
                      <a:endParaRPr lang="en-CY" sz="24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3F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3F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452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Refugee settlements · Schools · Community · Home-based</a:t>
                      </a:r>
                      <a:endParaRPr lang="el-GR" sz="2400" kern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· Remote</a:t>
                      </a:r>
                      <a:endParaRPr lang="en-CY" sz="2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6A3F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3F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4520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546078"/>
                  </a:ext>
                </a:extLst>
              </a:tr>
              <a:tr h="793609">
                <a:tc>
                  <a:txBody>
                    <a:bodyPr/>
                    <a:lstStyle/>
                    <a:p>
                      <a:pPr algn="ctr"/>
                      <a:r>
                        <a:rPr lang="en-GB" sz="2400" b="1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Professionals</a:t>
                      </a:r>
                      <a:endParaRPr lang="en-CY" sz="24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3F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3F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452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OTs · Mental health professionals · Teachers · Social workers</a:t>
                      </a:r>
                      <a:endParaRPr lang="el-GR" sz="2400" kern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· Creative arts therapists · Community members</a:t>
                      </a:r>
                      <a:endParaRPr lang="en-CY" sz="2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6A3F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3F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4520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876975"/>
                  </a:ext>
                </a:extLst>
              </a:tr>
              <a:tr h="791412">
                <a:tc>
                  <a:txBody>
                    <a:bodyPr/>
                    <a:lstStyle/>
                    <a:p>
                      <a:pPr algn="ctr"/>
                      <a:r>
                        <a:rPr lang="en-GB" sz="2400" b="1" kern="0" dirty="0">
                          <a:pattFill prst="pct5">
                            <a:fgClr>
                              <a:schemeClr val="accent1"/>
                            </a:fgClr>
                            <a:bgClr>
                              <a:schemeClr val="bg1"/>
                            </a:bgClr>
                          </a:patt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Risk of bias</a:t>
                      </a:r>
                      <a:endParaRPr lang="en-CY" sz="2400" b="1" kern="100" dirty="0">
                        <a:pattFill prst="pct5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3F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452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Mostly moderate · Limited blinding · Incomplete follow-up</a:t>
                      </a:r>
                      <a:endParaRPr lang="en-CY" sz="2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6A3F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4520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363978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56EF5EB-C66C-4DA1-D704-D4A70ECD353E}"/>
              </a:ext>
            </a:extLst>
          </p:cNvPr>
          <p:cNvSpPr/>
          <p:nvPr/>
        </p:nvSpPr>
        <p:spPr>
          <a:xfrm rot="5400000">
            <a:off x="5955409" y="-3019901"/>
            <a:ext cx="544869" cy="7198948"/>
          </a:xfrm>
          <a:prstGeom prst="roundRect">
            <a:avLst/>
          </a:prstGeom>
          <a:solidFill>
            <a:schemeClr val="tx2">
              <a:lumMod val="25000"/>
              <a:lumOff val="75000"/>
              <a:alpha val="66625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600" b="1" i="0" u="none" strike="noStrike" dirty="0">
                <a:solidFill>
                  <a:srgbClr val="7545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included studies</a:t>
            </a:r>
            <a:endParaRPr lang="en-CY" sz="3600" b="1" dirty="0">
              <a:solidFill>
                <a:srgbClr val="7545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3A07C8-3894-4561-4DB1-135D7AE0BA74}"/>
              </a:ext>
            </a:extLst>
          </p:cNvPr>
          <p:cNvSpPr/>
          <p:nvPr/>
        </p:nvSpPr>
        <p:spPr>
          <a:xfrm>
            <a:off x="3098800" y="1511300"/>
            <a:ext cx="3695700" cy="814117"/>
          </a:xfrm>
          <a:prstGeom prst="rect">
            <a:avLst/>
          </a:prstGeom>
          <a:solidFill>
            <a:srgbClr val="6A3F1D">
              <a:alpha val="89070"/>
            </a:srgbClr>
          </a:solidFill>
          <a:ln cap="rnd">
            <a:solidFill>
              <a:srgbClr val="6A3F1D"/>
            </a:solidFill>
          </a:ln>
          <a:scene3d>
            <a:camera prst="obliqueTopLeft"/>
            <a:lightRig rig="threePt" dir="t"/>
          </a:scene3d>
          <a:sp3d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en-GB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study occupation – centered </a:t>
            </a:r>
            <a:endParaRPr lang="en-CY" sz="2400" dirty="0"/>
          </a:p>
        </p:txBody>
      </p:sp>
    </p:spTree>
    <p:extLst>
      <p:ext uri="{BB962C8B-B14F-4D97-AF65-F5344CB8AC3E}">
        <p14:creationId xmlns:p14="http://schemas.microsoft.com/office/powerpoint/2010/main" val="2459891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B0B7041-E92B-96CE-FDEE-30AF9D1D796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0988" y="720446"/>
          <a:ext cx="11630023" cy="6041334"/>
        </p:xfrm>
        <a:graphic>
          <a:graphicData uri="http://schemas.openxmlformats.org/drawingml/2006/table">
            <a:tbl>
              <a:tblPr>
                <a:tableStyleId>{912C8C85-51F0-491E-9774-3900AFEF0FD7}</a:tableStyleId>
              </a:tblPr>
              <a:tblGrid>
                <a:gridCol w="2181222">
                  <a:extLst>
                    <a:ext uri="{9D8B030D-6E8A-4147-A177-3AD203B41FA5}">
                      <a16:colId xmlns:a16="http://schemas.microsoft.com/office/drawing/2014/main" val="3613470189"/>
                    </a:ext>
                  </a:extLst>
                </a:gridCol>
                <a:gridCol w="9448801">
                  <a:extLst>
                    <a:ext uri="{9D8B030D-6E8A-4147-A177-3AD203B41FA5}">
                      <a16:colId xmlns:a16="http://schemas.microsoft.com/office/drawing/2014/main" val="2681508056"/>
                    </a:ext>
                  </a:extLst>
                </a:gridCol>
              </a:tblGrid>
              <a:tr h="1541145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512F1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Child-centered interventions</a:t>
                      </a:r>
                      <a:endParaRPr lang="el-GR" sz="2400" b="1" dirty="0">
                        <a:solidFill>
                          <a:srgbClr val="512F1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2400" b="1" dirty="0">
                          <a:solidFill>
                            <a:srgbClr val="512F1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 = 11)</a:t>
                      </a:r>
                      <a:endParaRPr lang="en-GB" sz="2400" dirty="0">
                        <a:solidFill>
                          <a:srgbClr val="512F1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4520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512F1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 of intervention</a:t>
                      </a:r>
                      <a:r>
                        <a:rPr lang="el-GR" sz="2400" b="1" dirty="0">
                          <a:solidFill>
                            <a:srgbClr val="512F1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GB" sz="2400" dirty="0">
                        <a:solidFill>
                          <a:srgbClr val="512F1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>
                          <a:solidFill>
                            <a:srgbClr val="512F1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Creative / play-based / expressive (art, drama, music, play), Psychosocial / behavioural group programs, Occupation-centered (telerehabilitation OT), Community-level child protection, school-based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4520">
                        <a:alpha val="5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55397"/>
                  </a:ext>
                </a:extLst>
              </a:tr>
              <a:tr h="632767">
                <a:tc vMerge="1">
                  <a:txBody>
                    <a:bodyPr/>
                    <a:lstStyle/>
                    <a:p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512F1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Primary aim</a:t>
                      </a:r>
                      <a:r>
                        <a:rPr lang="el-GR" sz="2400" b="1" dirty="0">
                          <a:solidFill>
                            <a:srgbClr val="512F1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GB" sz="2400" dirty="0">
                        <a:solidFill>
                          <a:srgbClr val="512F1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>
                          <a:solidFill>
                            <a:srgbClr val="512F1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Enhance participation in social, school, leisure, and daily activities, Support emotional regulation, peer interaction, and engagement in meaningful occupations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4520">
                        <a:alpha val="5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94991"/>
                  </a:ext>
                </a:extLst>
              </a:tr>
              <a:tr h="1377894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512F1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Family-centered interventions </a:t>
                      </a:r>
                      <a:endParaRPr lang="el-GR" sz="2400" b="1" dirty="0">
                        <a:solidFill>
                          <a:srgbClr val="512F1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2400" b="1" dirty="0">
                          <a:solidFill>
                            <a:srgbClr val="512F1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 = 4)</a:t>
                      </a:r>
                      <a:endParaRPr lang="en-GB" sz="2400" dirty="0">
                        <a:solidFill>
                          <a:srgbClr val="512F1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4520">
                        <a:alpha val="337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512F1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 of intervention</a:t>
                      </a:r>
                      <a:r>
                        <a:rPr lang="el-GR" sz="2400" b="1" dirty="0">
                          <a:solidFill>
                            <a:srgbClr val="512F1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GB" sz="2400" dirty="0">
                        <a:solidFill>
                          <a:srgbClr val="512F1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>
                          <a:solidFill>
                            <a:srgbClr val="512F1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Family-based mental health programs</a:t>
                      </a:r>
                      <a:r>
                        <a:rPr lang="el-GR" sz="2400" dirty="0">
                          <a:solidFill>
                            <a:srgbClr val="512F1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2400" dirty="0">
                          <a:solidFill>
                            <a:srgbClr val="512F1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Parenting and caregiver support intervention</a:t>
                      </a:r>
                      <a:r>
                        <a:rPr lang="en-US" sz="2400" dirty="0">
                          <a:solidFill>
                            <a:srgbClr val="512F1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s,</a:t>
                      </a:r>
                      <a:r>
                        <a:rPr lang="en-GB" sz="2400" dirty="0">
                          <a:solidFill>
                            <a:srgbClr val="512F1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Culturally tailored parent programs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4520">
                        <a:alpha val="337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06832"/>
                  </a:ext>
                </a:extLst>
              </a:tr>
              <a:tr h="1492229">
                <a:tc vMerge="1">
                  <a:txBody>
                    <a:bodyPr/>
                    <a:lstStyle/>
                    <a:p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512F1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Primary aim</a:t>
                      </a:r>
                      <a:r>
                        <a:rPr lang="el-GR" sz="2400" b="1" dirty="0">
                          <a:solidFill>
                            <a:srgbClr val="512F1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GB" sz="2400" dirty="0">
                        <a:solidFill>
                          <a:srgbClr val="512F1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512F1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Strengthen family routines and relationships, Support children’s participation through caregiver involvement and engagement</a:t>
                      </a:r>
                    </a:p>
                    <a:p>
                      <a:endParaRPr lang="en-GB" sz="2400" dirty="0">
                        <a:solidFill>
                          <a:srgbClr val="512F1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4520">
                        <a:alpha val="337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86619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655DAFF-F8E2-1B95-D8EE-D789D965047F}"/>
              </a:ext>
            </a:extLst>
          </p:cNvPr>
          <p:cNvSpPr txBox="1"/>
          <p:nvPr/>
        </p:nvSpPr>
        <p:spPr>
          <a:xfrm>
            <a:off x="2174080" y="96220"/>
            <a:ext cx="784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Y" sz="4000" b="1" dirty="0">
                <a:solidFill>
                  <a:srgbClr val="7545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Description of</a:t>
            </a:r>
            <a:r>
              <a:rPr lang="el-GR" sz="4000" b="1" dirty="0">
                <a:solidFill>
                  <a:srgbClr val="7545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Y" sz="4000" b="1" dirty="0">
                <a:solidFill>
                  <a:srgbClr val="7545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</a:t>
            </a:r>
          </a:p>
        </p:txBody>
      </p:sp>
    </p:spTree>
    <p:extLst>
      <p:ext uri="{BB962C8B-B14F-4D97-AF65-F5344CB8AC3E}">
        <p14:creationId xmlns:p14="http://schemas.microsoft.com/office/powerpoint/2010/main" val="2587953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33B60-D69F-F042-6482-D56E43955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52BEE823-3520-6549-496A-0E962E808E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37989"/>
              </p:ext>
            </p:extLst>
          </p:nvPr>
        </p:nvGraphicFramePr>
        <p:xfrm>
          <a:off x="197378" y="711200"/>
          <a:ext cx="11835343" cy="60493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2739">
                  <a:extLst>
                    <a:ext uri="{9D8B030D-6E8A-4147-A177-3AD203B41FA5}">
                      <a16:colId xmlns:a16="http://schemas.microsoft.com/office/drawing/2014/main" val="2743095047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3506461447"/>
                    </a:ext>
                  </a:extLst>
                </a:gridCol>
                <a:gridCol w="2624666">
                  <a:extLst>
                    <a:ext uri="{9D8B030D-6E8A-4147-A177-3AD203B41FA5}">
                      <a16:colId xmlns:a16="http://schemas.microsoft.com/office/drawing/2014/main" val="497248962"/>
                    </a:ext>
                  </a:extLst>
                </a:gridCol>
                <a:gridCol w="3970338">
                  <a:extLst>
                    <a:ext uri="{9D8B030D-6E8A-4147-A177-3AD203B41FA5}">
                      <a16:colId xmlns:a16="http://schemas.microsoft.com/office/drawing/2014/main" val="4128832045"/>
                    </a:ext>
                  </a:extLst>
                </a:gridCol>
              </a:tblGrid>
              <a:tr h="9206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OTPF-4 Domain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54520">
                        <a:alpha val="7577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Outcome Measures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54520">
                        <a:alpha val="7577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Overall Findings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54520">
                        <a:alpha val="7577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Y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Indicative Studies </a:t>
                      </a:r>
                    </a:p>
                  </a:txBody>
                  <a:tcPr anchor="ctr">
                    <a:solidFill>
                      <a:srgbClr val="754520">
                        <a:alpha val="7577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106537"/>
                  </a:ext>
                </a:extLst>
              </a:tr>
              <a:tr h="13082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7545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 Participation</a:t>
                      </a:r>
                    </a:p>
                  </a:txBody>
                  <a:tcPr anchor="ctr">
                    <a:solidFill>
                      <a:srgbClr val="6A3F1D">
                        <a:alpha val="2968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7545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SDQ, CAFAS, interviews</a:t>
                      </a:r>
                    </a:p>
                  </a:txBody>
                  <a:tcPr anchor="ctr">
                    <a:solidFill>
                      <a:srgbClr val="6A3F1D">
                        <a:alpha val="2968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7545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="0" i="0" u="none" strike="noStrike" kern="1200" dirty="0">
                          <a:solidFill>
                            <a:srgbClr val="6A3F1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Mostly significant</a:t>
                      </a:r>
                      <a:endParaRPr lang="en-GB" sz="3200" dirty="0">
                        <a:solidFill>
                          <a:srgbClr val="6A3F1D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6A3F1D">
                        <a:alpha val="2968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>
                          <a:solidFill>
                            <a:srgbClr val="7545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Panter-Brick et al., 2018; Rousseau et al., 2012; Pejic et al., 2022; Shaw et al., 2021</a:t>
                      </a:r>
                      <a:endParaRPr lang="en-CY" sz="2400" dirty="0">
                        <a:solidFill>
                          <a:srgbClr val="75452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6A3F1D">
                        <a:alpha val="2968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823722"/>
                  </a:ext>
                </a:extLst>
              </a:tr>
              <a:tr h="13082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7545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</a:t>
                      </a:r>
                      <a:endParaRPr lang="en-CY" sz="2400" dirty="0">
                        <a:solidFill>
                          <a:srgbClr val="75452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6A3F1D">
                        <a:alpha val="2968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7545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SDQ, CAFAS, OBQ11, PedsQL</a:t>
                      </a:r>
                    </a:p>
                    <a:p>
                      <a:pPr algn="ctr"/>
                      <a:endParaRPr lang="en-CY" sz="2400" dirty="0">
                        <a:solidFill>
                          <a:srgbClr val="75452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6A3F1D">
                        <a:alpha val="2968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Y" sz="2400" dirty="0">
                          <a:solidFill>
                            <a:srgbClr val="7545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Mostly significant</a:t>
                      </a:r>
                    </a:p>
                  </a:txBody>
                  <a:tcPr anchor="ctr">
                    <a:solidFill>
                      <a:srgbClr val="6A3F1D">
                        <a:alpha val="2968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>
                          <a:solidFill>
                            <a:srgbClr val="7545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Belhan </a:t>
                      </a:r>
                      <a:r>
                        <a:rPr lang="en-GB" sz="2400" b="0" i="0" u="none" strike="noStrike" dirty="0" err="1">
                          <a:solidFill>
                            <a:srgbClr val="7545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Çelik</a:t>
                      </a:r>
                      <a:r>
                        <a:rPr lang="en-GB" sz="2400" b="0" i="0" u="none" strike="noStrike" dirty="0">
                          <a:solidFill>
                            <a:srgbClr val="7545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 al., 2022; Birman et al., 2008; Doumit et al., 2020; Rafla et al., 2024</a:t>
                      </a:r>
                      <a:endParaRPr lang="en-CY" sz="2400" dirty="0">
                        <a:solidFill>
                          <a:srgbClr val="75452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6A3F1D">
                        <a:alpha val="2968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577439"/>
                  </a:ext>
                </a:extLst>
              </a:tr>
              <a:tr h="15146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7545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Leisure &amp; Play</a:t>
                      </a:r>
                    </a:p>
                  </a:txBody>
                  <a:tcPr anchor="ctr">
                    <a:solidFill>
                      <a:srgbClr val="6A3F1D">
                        <a:alpha val="2968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7545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OBQ11, interviews</a:t>
                      </a:r>
                    </a:p>
                  </a:txBody>
                  <a:tcPr anchor="ctr">
                    <a:solidFill>
                      <a:srgbClr val="6A3F1D">
                        <a:alpha val="2968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Y" sz="2400" dirty="0">
                          <a:solidFill>
                            <a:srgbClr val="7545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Mixed </a:t>
                      </a:r>
                    </a:p>
                  </a:txBody>
                  <a:tcPr anchor="ctr">
                    <a:solidFill>
                      <a:srgbClr val="6A3F1D">
                        <a:alpha val="2968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>
                          <a:solidFill>
                            <a:srgbClr val="7545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Panter-Brick et al., 2018; Belhan </a:t>
                      </a:r>
                      <a:r>
                        <a:rPr lang="en-GB" sz="2400" b="0" i="0" u="none" strike="noStrike" dirty="0" err="1">
                          <a:solidFill>
                            <a:srgbClr val="7545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Çelik</a:t>
                      </a:r>
                      <a:r>
                        <a:rPr lang="en-GB" sz="2400" b="0" i="0" u="none" strike="noStrike" dirty="0">
                          <a:solidFill>
                            <a:srgbClr val="7545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 al., 2022; </a:t>
                      </a:r>
                      <a:r>
                        <a:rPr lang="en-GB" sz="2400" b="0" i="0" u="none" strike="noStrike" dirty="0" err="1">
                          <a:solidFill>
                            <a:srgbClr val="7545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Heynen</a:t>
                      </a:r>
                      <a:r>
                        <a:rPr lang="en-GB" sz="2400" b="0" i="0" u="none" strike="noStrike" dirty="0">
                          <a:solidFill>
                            <a:srgbClr val="7545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 al., 2022; Rafla et al., 2024</a:t>
                      </a:r>
                      <a:endParaRPr lang="en-CY" sz="2400" dirty="0">
                        <a:solidFill>
                          <a:srgbClr val="75452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6A3F1D">
                        <a:alpha val="2968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807072"/>
                  </a:ext>
                </a:extLst>
              </a:tr>
              <a:tr h="93363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7545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Rest/ </a:t>
                      </a:r>
                      <a:r>
                        <a:rPr lang="en-US" sz="2400" dirty="0">
                          <a:solidFill>
                            <a:srgbClr val="7545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sleep</a:t>
                      </a:r>
                      <a:endParaRPr lang="en-CY" sz="2400" dirty="0">
                        <a:solidFill>
                          <a:srgbClr val="75452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6A3F1D">
                        <a:alpha val="2968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7545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OBQ11</a:t>
                      </a:r>
                      <a:endParaRPr lang="en-CY" sz="2400" dirty="0">
                        <a:solidFill>
                          <a:srgbClr val="75452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6A3F1D">
                        <a:alpha val="2968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545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Significant (few studies)</a:t>
                      </a:r>
                      <a:endParaRPr lang="en-CY" sz="2400" dirty="0">
                        <a:solidFill>
                          <a:srgbClr val="75452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6A3F1D">
                        <a:alpha val="2968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>
                          <a:solidFill>
                            <a:srgbClr val="7545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Belhan </a:t>
                      </a:r>
                      <a:r>
                        <a:rPr lang="en-GB" sz="2400" b="0" i="0" u="none" strike="noStrike" dirty="0" err="1">
                          <a:solidFill>
                            <a:srgbClr val="7545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Çelik</a:t>
                      </a:r>
                      <a:r>
                        <a:rPr lang="en-GB" sz="2400" b="0" i="0" u="none" strike="noStrike" dirty="0">
                          <a:solidFill>
                            <a:srgbClr val="7545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 al., 2022</a:t>
                      </a:r>
                      <a:endParaRPr lang="en-CY" sz="2400" dirty="0">
                        <a:solidFill>
                          <a:srgbClr val="75452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6A3F1D">
                        <a:alpha val="2968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630930"/>
                  </a:ext>
                </a:extLst>
              </a:tr>
            </a:tbl>
          </a:graphicData>
        </a:graphic>
      </p:graphicFrame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11B3C18-D7B6-CB99-661E-169C8007B708}"/>
              </a:ext>
            </a:extLst>
          </p:cNvPr>
          <p:cNvSpPr/>
          <p:nvPr/>
        </p:nvSpPr>
        <p:spPr>
          <a:xfrm>
            <a:off x="3886200" y="97402"/>
            <a:ext cx="4419600" cy="711200"/>
          </a:xfrm>
          <a:prstGeom prst="roundRect">
            <a:avLst/>
          </a:prstGeom>
          <a:solidFill>
            <a:srgbClr val="6A3F1D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OUTCOMES</a:t>
            </a:r>
          </a:p>
        </p:txBody>
      </p:sp>
    </p:spTree>
    <p:extLst>
      <p:ext uri="{BB962C8B-B14F-4D97-AF65-F5344CB8AC3E}">
        <p14:creationId xmlns:p14="http://schemas.microsoft.com/office/powerpoint/2010/main" val="176554377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1225</Words>
  <Application>Microsoft Office PowerPoint</Application>
  <PresentationFormat>Widescreen</PresentationFormat>
  <Paragraphs>209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Title</vt:lpstr>
      <vt:lpstr>Content</vt:lpstr>
      <vt:lpstr>Occupation-centered interventions to enhance participation in everyday activities for refugee children: a systematic review.</vt:lpstr>
      <vt:lpstr>PowerPoint Presentation</vt:lpstr>
      <vt:lpstr>Literature review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  Explaining Variability in Participation Outcomes</vt:lpstr>
      <vt:lpstr>Discussion  Methodological  &amp; Measurement Challenges​</vt:lpstr>
      <vt:lpstr>Critical Analysis of Meaningful Participation </vt:lpstr>
      <vt:lpstr>PowerPoint Presentation</vt:lpstr>
      <vt:lpstr>Future research  &amp; 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Vassiliadou</dc:creator>
  <cp:lastModifiedBy>Pavlina Psychouli</cp:lastModifiedBy>
  <cp:revision>12</cp:revision>
  <dcterms:created xsi:type="dcterms:W3CDTF">2019-02-12T15:11:40Z</dcterms:created>
  <dcterms:modified xsi:type="dcterms:W3CDTF">2026-04-14T16:51:05Z</dcterms:modified>
</cp:coreProperties>
</file>